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4" r:id="rId1"/>
  </p:sldMasterIdLst>
  <p:notesMasterIdLst>
    <p:notesMasterId r:id="rId24"/>
  </p:notesMasterIdLst>
  <p:sldIdLst>
    <p:sldId id="348" r:id="rId2"/>
    <p:sldId id="349" r:id="rId3"/>
    <p:sldId id="377" r:id="rId4"/>
    <p:sldId id="350" r:id="rId5"/>
    <p:sldId id="351" r:id="rId6"/>
    <p:sldId id="360" r:id="rId7"/>
    <p:sldId id="361" r:id="rId8"/>
    <p:sldId id="355" r:id="rId9"/>
    <p:sldId id="359" r:id="rId10"/>
    <p:sldId id="357" r:id="rId11"/>
    <p:sldId id="362" r:id="rId12"/>
    <p:sldId id="370" r:id="rId13"/>
    <p:sldId id="376" r:id="rId14"/>
    <p:sldId id="363" r:id="rId15"/>
    <p:sldId id="364" r:id="rId16"/>
    <p:sldId id="365" r:id="rId17"/>
    <p:sldId id="373" r:id="rId18"/>
    <p:sldId id="378" r:id="rId19"/>
    <p:sldId id="379" r:id="rId20"/>
    <p:sldId id="381" r:id="rId21"/>
    <p:sldId id="366" r:id="rId22"/>
    <p:sldId id="380" r:id="rId23"/>
  </p:sldIdLst>
  <p:sldSz cx="46816963" cy="26335038"/>
  <p:notesSz cx="6858000" cy="9144000"/>
  <p:defaultTextStyle>
    <a:defPPr>
      <a:defRPr lang="en-US"/>
    </a:defPPr>
    <a:lvl1pPr marL="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1pPr>
    <a:lvl2pPr marL="175564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2pPr>
    <a:lvl3pPr marL="351129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3pPr>
    <a:lvl4pPr marL="526694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4pPr>
    <a:lvl5pPr marL="7022592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E57F"/>
    <a:srgbClr val="FFC000"/>
    <a:srgbClr val="99CC99"/>
    <a:srgbClr val="00CC00"/>
    <a:srgbClr val="FFCC00"/>
    <a:srgbClr val="F2F2F2"/>
    <a:srgbClr val="BFBFBF"/>
    <a:srgbClr val="DE5284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 varScale="1">
        <p:scale>
          <a:sx n="30" d="100"/>
          <a:sy n="30" d="100"/>
        </p:scale>
        <p:origin x="8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B3846-BCFA-4800-BA06-61723393EE83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2D548-2418-41E4-B1C8-959181E6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4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30160" y="10008297"/>
            <a:ext cx="6726476" cy="12075089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8555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887123" y="14637784"/>
            <a:ext cx="11622062" cy="7397886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85647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8894617"/>
            <a:ext cx="46816964" cy="12954729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29251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504416" y="6252726"/>
            <a:ext cx="8469383" cy="15333645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285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86594" y="6101351"/>
            <a:ext cx="8469383" cy="15333645"/>
          </a:xfrm>
        </p:spPr>
      </p:sp>
    </p:spTree>
    <p:extLst>
      <p:ext uri="{BB962C8B-B14F-4D97-AF65-F5344CB8AC3E}">
        <p14:creationId xmlns:p14="http://schemas.microsoft.com/office/powerpoint/2010/main" val="528141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393774" y="6030100"/>
            <a:ext cx="8469383" cy="15333645"/>
          </a:xfrm>
        </p:spPr>
      </p:sp>
    </p:spTree>
    <p:extLst>
      <p:ext uri="{BB962C8B-B14F-4D97-AF65-F5344CB8AC3E}">
        <p14:creationId xmlns:p14="http://schemas.microsoft.com/office/powerpoint/2010/main" val="210315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33785" y="8352692"/>
            <a:ext cx="6435970" cy="11614638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639328" y="8352692"/>
            <a:ext cx="6435970" cy="11614638"/>
          </a:xfrm>
        </p:spPr>
      </p:sp>
    </p:spTree>
    <p:extLst>
      <p:ext uri="{BB962C8B-B14F-4D97-AF65-F5344CB8AC3E}">
        <p14:creationId xmlns:p14="http://schemas.microsoft.com/office/powerpoint/2010/main" val="300033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18774" y="15936685"/>
            <a:ext cx="7027177" cy="10342375"/>
          </a:xfrm>
        </p:spPr>
      </p:sp>
    </p:spTree>
    <p:extLst>
      <p:ext uri="{BB962C8B-B14F-4D97-AF65-F5344CB8AC3E}">
        <p14:creationId xmlns:p14="http://schemas.microsoft.com/office/powerpoint/2010/main" val="1524398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7274" y="5159421"/>
            <a:ext cx="16962059" cy="10401103"/>
          </a:xfrm>
        </p:spPr>
      </p:sp>
    </p:spTree>
    <p:extLst>
      <p:ext uri="{BB962C8B-B14F-4D97-AF65-F5344CB8AC3E}">
        <p14:creationId xmlns:p14="http://schemas.microsoft.com/office/powerpoint/2010/main" val="1247277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336026" y="5136561"/>
            <a:ext cx="16962059" cy="10401103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80958" y="11586811"/>
            <a:ext cx="2830568" cy="5113549"/>
          </a:xfrm>
        </p:spPr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855416" y="8223698"/>
            <a:ext cx="6283670" cy="8335124"/>
          </a:xfrm>
        </p:spPr>
      </p:sp>
    </p:spTree>
    <p:extLst>
      <p:ext uri="{BB962C8B-B14F-4D97-AF65-F5344CB8AC3E}">
        <p14:creationId xmlns:p14="http://schemas.microsoft.com/office/powerpoint/2010/main" val="152301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6816963" cy="26335037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8056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532864" y="14800651"/>
            <a:ext cx="13103889" cy="8035280"/>
          </a:xfrm>
        </p:spPr>
      </p:sp>
    </p:spTree>
    <p:extLst>
      <p:ext uri="{BB962C8B-B14F-4D97-AF65-F5344CB8AC3E}">
        <p14:creationId xmlns:p14="http://schemas.microsoft.com/office/powerpoint/2010/main" val="10716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99523" y="5951617"/>
            <a:ext cx="6958440" cy="15256563"/>
          </a:xfrm>
        </p:spPr>
      </p:sp>
    </p:spTree>
    <p:extLst>
      <p:ext uri="{BB962C8B-B14F-4D97-AF65-F5344CB8AC3E}">
        <p14:creationId xmlns:p14="http://schemas.microsoft.com/office/powerpoint/2010/main" val="987640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-1316" y="17556695"/>
            <a:ext cx="15604190" cy="8778343"/>
          </a:xfrm>
        </p:spPr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5606386" y="8778345"/>
            <a:ext cx="15604190" cy="8778343"/>
          </a:xfrm>
        </p:spPr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" y="2"/>
            <a:ext cx="15604190" cy="8778343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1211893" y="1"/>
            <a:ext cx="15604190" cy="26335036"/>
          </a:xfrm>
        </p:spPr>
      </p:sp>
    </p:spTree>
    <p:extLst>
      <p:ext uri="{BB962C8B-B14F-4D97-AF65-F5344CB8AC3E}">
        <p14:creationId xmlns:p14="http://schemas.microsoft.com/office/powerpoint/2010/main" val="836699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816963" cy="13523660"/>
          </a:xfrm>
        </p:spPr>
      </p:sp>
    </p:spTree>
    <p:extLst>
      <p:ext uri="{BB962C8B-B14F-4D97-AF65-F5344CB8AC3E}">
        <p14:creationId xmlns:p14="http://schemas.microsoft.com/office/powerpoint/2010/main" val="925855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800300" y="4167864"/>
            <a:ext cx="13366750" cy="17765036"/>
          </a:xfr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644100" y="10978242"/>
            <a:ext cx="6210300" cy="10954658"/>
          </a:xfrm>
        </p:spPr>
      </p:sp>
    </p:spTree>
    <p:extLst>
      <p:ext uri="{BB962C8B-B14F-4D97-AF65-F5344CB8AC3E}">
        <p14:creationId xmlns:p14="http://schemas.microsoft.com/office/powerpoint/2010/main" val="1589479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8515139" y="16589829"/>
            <a:ext cx="9536963" cy="5992894"/>
          </a:xfrm>
        </p:spPr>
      </p:sp>
    </p:spTree>
    <p:extLst>
      <p:ext uri="{BB962C8B-B14F-4D97-AF65-F5344CB8AC3E}">
        <p14:creationId xmlns:p14="http://schemas.microsoft.com/office/powerpoint/2010/main" val="224210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208746" y="0"/>
            <a:ext cx="15608217" cy="15525862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-1"/>
            <a:ext cx="15603131" cy="15525863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616" y="-2"/>
            <a:ext cx="15603130" cy="15525864"/>
          </a:xfrm>
        </p:spPr>
      </p:sp>
    </p:spTree>
    <p:extLst>
      <p:ext uri="{BB962C8B-B14F-4D97-AF65-F5344CB8AC3E}">
        <p14:creationId xmlns:p14="http://schemas.microsoft.com/office/powerpoint/2010/main" val="102391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0425998" y="0"/>
            <a:ext cx="16390966" cy="10865224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0"/>
            <a:ext cx="16543700" cy="10865224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6546184" y="0"/>
            <a:ext cx="13879813" cy="10865224"/>
          </a:xfrm>
        </p:spPr>
      </p:sp>
    </p:spTree>
    <p:extLst>
      <p:ext uri="{BB962C8B-B14F-4D97-AF65-F5344CB8AC3E}">
        <p14:creationId xmlns:p14="http://schemas.microsoft.com/office/powerpoint/2010/main" val="739163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3433604" y="8997988"/>
            <a:ext cx="11681864" cy="11749586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8997988"/>
            <a:ext cx="11729626" cy="11749586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732110" y="8997988"/>
            <a:ext cx="11701493" cy="11749586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5115468" y="8997988"/>
            <a:ext cx="11681864" cy="11749586"/>
          </a:xfrm>
        </p:spPr>
      </p:sp>
    </p:spTree>
    <p:extLst>
      <p:ext uri="{BB962C8B-B14F-4D97-AF65-F5344CB8AC3E}">
        <p14:creationId xmlns:p14="http://schemas.microsoft.com/office/powerpoint/2010/main" val="20847038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230192" y="8787287"/>
            <a:ext cx="13200835" cy="8787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84" y="8787287"/>
            <a:ext cx="13230193" cy="8789233"/>
          </a:xfrm>
        </p:spPr>
        <p:txBody>
          <a:bodyPr/>
          <a:lstStyle/>
          <a:p>
            <a:pPr marL="877824" marR="0" lvl="0" indent="-877824" algn="l" defTabSz="3511296" rtl="0" eaLnBrk="1" fontAlgn="auto" latinLnBrk="0" hangingPunct="1">
              <a:lnSpc>
                <a:spcPct val="90000"/>
              </a:lnSpc>
              <a:spcBef>
                <a:spcPts val="3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30192" y="0"/>
            <a:ext cx="13200835" cy="8787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0"/>
            <a:ext cx="13230193" cy="8789233"/>
          </a:xfrm>
        </p:spPr>
        <p:txBody>
          <a:bodyPr/>
          <a:lstStyle/>
          <a:p>
            <a:pPr marL="877824" marR="0" lvl="0" indent="-877824" algn="l" defTabSz="3511296" rtl="0" eaLnBrk="1" fontAlgn="auto" latinLnBrk="0" hangingPunct="1">
              <a:lnSpc>
                <a:spcPct val="90000"/>
              </a:lnSpc>
              <a:spcBef>
                <a:spcPts val="3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3230192" y="17574568"/>
            <a:ext cx="13200835" cy="87604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84" y="17574574"/>
            <a:ext cx="13230193" cy="8762410"/>
          </a:xfrm>
        </p:spPr>
        <p:txBody>
          <a:bodyPr/>
          <a:lstStyle/>
          <a:p>
            <a:pPr marL="877824" marR="0" lvl="0" indent="-877824" algn="l" defTabSz="3511296" rtl="0" eaLnBrk="1" fontAlgn="auto" latinLnBrk="0" hangingPunct="1">
              <a:lnSpc>
                <a:spcPct val="90000"/>
              </a:lnSpc>
              <a:spcBef>
                <a:spcPts val="3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46816963" cy="14605722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9184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17133577" cy="26335036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1925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23171611" cy="26335036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050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"/>
            <a:ext cx="46816963" cy="15975104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5340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6816963" cy="19508197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715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3892596" y="1"/>
            <a:ext cx="22924366" cy="26335037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9283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09118" y="7062157"/>
            <a:ext cx="12668537" cy="19272881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4983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40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8666" y="1402099"/>
            <a:ext cx="40379631" cy="509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8666" y="7010484"/>
            <a:ext cx="40379631" cy="167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89" y="25094709"/>
            <a:ext cx="955215" cy="5539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36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B5C01996-2D0B-4E1B-998A-4107E0F8DE9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>
            <a:lvl1pPr marL="0" algn="ctr" defTabSz="3511296" rtl="0" eaLnBrk="1" latinLnBrk="0" hangingPunct="1">
              <a:defRPr lang="en-US" sz="36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© Vizualus. All Rights Reserved.</a:t>
            </a: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583211" y="25094708"/>
            <a:ext cx="11880416" cy="5539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1296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648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296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944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592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3888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536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5184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0" i="0" dirty="0">
                <a:latin typeface="Calibri Light" charset="0"/>
                <a:ea typeface="Calibri Light" charset="0"/>
                <a:cs typeface="Calibri Light" charset="0"/>
              </a:rPr>
              <a:t>Inspirational Design</a:t>
            </a:r>
          </a:p>
        </p:txBody>
      </p:sp>
    </p:spTree>
    <p:extLst>
      <p:ext uri="{BB962C8B-B14F-4D97-AF65-F5344CB8AC3E}">
        <p14:creationId xmlns:p14="http://schemas.microsoft.com/office/powerpoint/2010/main" val="145286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  <p:sldLayoutId id="2147484012" r:id="rId18"/>
    <p:sldLayoutId id="2147484013" r:id="rId19"/>
    <p:sldLayoutId id="2147484014" r:id="rId20"/>
    <p:sldLayoutId id="2147484015" r:id="rId21"/>
    <p:sldLayoutId id="2147484016" r:id="rId22"/>
    <p:sldLayoutId id="2147484017" r:id="rId23"/>
    <p:sldLayoutId id="2147484018" r:id="rId24"/>
    <p:sldLayoutId id="2147484019" r:id="rId25"/>
    <p:sldLayoutId id="2147484020" r:id="rId26"/>
    <p:sldLayoutId id="2147484021" r:id="rId27"/>
    <p:sldLayoutId id="2147484022" r:id="rId28"/>
    <p:sldLayoutId id="2147484023" r:id="rId29"/>
  </p:sldLayoutIdLst>
  <p:hf hdr="0" dt="0"/>
  <p:txStyles>
    <p:titleStyle>
      <a:lvl1pPr algn="l" defTabSz="3511296" rtl="0" eaLnBrk="1" latinLnBrk="0" hangingPunct="1">
        <a:lnSpc>
          <a:spcPct val="90000"/>
        </a:lnSpc>
        <a:spcBef>
          <a:spcPct val="0"/>
        </a:spcBef>
        <a:buNone/>
        <a:defRPr sz="16896" kern="1200">
          <a:solidFill>
            <a:srgbClr val="313232"/>
          </a:solidFill>
          <a:latin typeface="Impact" charset="0"/>
          <a:ea typeface="Impact" charset="0"/>
          <a:cs typeface="Impact" charset="0"/>
        </a:defRPr>
      </a:lvl1pPr>
    </p:titleStyle>
    <p:bodyStyle>
      <a:lvl1pPr marL="877824" indent="-877824" algn="l" defTabSz="3511296" rtl="0" eaLnBrk="1" latinLnBrk="0" hangingPunct="1">
        <a:lnSpc>
          <a:spcPct val="90000"/>
        </a:lnSpc>
        <a:spcBef>
          <a:spcPts val="3840"/>
        </a:spcBef>
        <a:buFont typeface="Arial" panose="020B0604020202020204" pitchFamily="34" charset="0"/>
        <a:buChar char="•"/>
        <a:defRPr sz="10752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1pPr>
      <a:lvl2pPr marL="2633472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9216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2pPr>
      <a:lvl3pPr marL="4389120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7680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3pPr>
      <a:lvl4pPr marL="6144768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4pPr>
      <a:lvl5pPr marL="7900416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b="0" i="0" kern="1200">
          <a:solidFill>
            <a:srgbClr val="4B4D4D"/>
          </a:solidFill>
          <a:latin typeface="Calibri Light" charset="0"/>
          <a:ea typeface="Calibri Light" charset="0"/>
          <a:cs typeface="Calibri Light" charset="0"/>
        </a:defRPr>
      </a:lvl5pPr>
      <a:lvl6pPr marL="9656064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6pPr>
      <a:lvl7pPr marL="11411712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7pPr>
      <a:lvl8pPr marL="13167360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8pPr>
      <a:lvl9pPr marL="14923008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1pPr>
      <a:lvl2pPr marL="1755648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2pPr>
      <a:lvl3pPr marL="3511296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3pPr>
      <a:lvl4pPr marL="5266944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4pPr>
      <a:lvl5pPr marL="7022592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5pPr>
      <a:lvl6pPr marL="8778240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6pPr>
      <a:lvl7pPr marL="10533888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7pPr>
      <a:lvl8pPr marL="12289536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8pPr>
      <a:lvl9pPr marL="14045184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presto0727.artstation.com%2Fprojects%2Fe0Xbbw&amp;psig=AOvVaw1NkGm3741UaS6rklQECcps&amp;ust=1607517516695000&amp;source=images&amp;cd=vfe&amp;ved=0CAIQjRxqFwoTCIj1p8O3vu0CFQAAAAAdAAAAABBZ" TargetMode="External"/><Relationship Id="rId2" Type="http://schemas.openxmlformats.org/officeDocument/2006/relationships/hyperlink" Target="https://www.google.com/url?sa=i&amp;url=http%3A%2F%2Fm.blog.naver.com%2Ffiglet07%2F220660392539&amp;psig=AOvVaw1sQ2mBGg16X_R4bTXDavoZ&amp;ust=1607517308379000&amp;source=images&amp;cd=vfe&amp;ved=0CAIQjRxqFwoTCJinpeSyvu0CFQAAAAAdAAAAABB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minepuls.tistory.com%2F1348&amp;psig=AOvVaw2MCLgharZ2zb_7juotT41J&amp;ust=1605662623459000&amp;source=images&amp;cd=vfe&amp;ved=0CAIQjRxqFwoTCNi05cu1iO0CFQAAAAAdAAAAABAD" TargetMode="External"/><Relationship Id="rId5" Type="http://schemas.openxmlformats.org/officeDocument/2006/relationships/hyperlink" Target="https://www.google.com/url?sa=i&amp;url=https%3A%2F%2Fwww.istockphoto.com%2Fillustrations%2Fwizard-room&amp;psig=AOvVaw0Bf9kPrrRV9sxYeRINpQGC&amp;ust=1603119871304000&amp;source=images&amp;cd=vfe&amp;ved=0CAIQjRxqFwoTCKDY1q21vuwCFQAAAAAdAAAAABAD" TargetMode="External"/><Relationship Id="rId4" Type="http://schemas.openxmlformats.org/officeDocument/2006/relationships/hyperlink" Target="https://www.google.com/url?sa=i&amp;url=https%3A%2F%2Fwww.pinterest.com%2Fagateporike%2Fvfx%2F&amp;psig=AOvVaw1NkGm3741UaS6rklQECcps&amp;ust=1607517516695000&amp;source=images&amp;cd=vfe&amp;ved=0CAIQjRxqFwoTCIj1p8O3vu0CFQAAAAAdAAAAABA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akaocdn.net/dn/c1hCEE/btqEw3didhu/7NyVr59eCuLmRedEUyzKF0/img.gif" TargetMode="External"/><Relationship Id="rId2" Type="http://schemas.openxmlformats.org/officeDocument/2006/relationships/hyperlink" Target="https://www.google.com/url?sa=i&amp;url=http%3A%2F%2Fv12.battlepage.com%2F%3F%3F%3DFree.Freeboard.View%26no%3D1459693&amp;psig=AOvVaw1-DHIjhCb-Qkr_Q3YlE3UO&amp;ust=1607521787013000&amp;source=images&amp;cd=vfe&amp;ved=0CAIQjRxqFwoTCLi14LvDvu0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fireemblem.fandom.com%2Fwiki%2FVerrine&amp;psig=AOvVaw3C38jpXNe3-grJD7K5oUWQ&amp;ust=1607522208175000&amp;source=images&amp;cd=vfe&amp;ved=0CAIQjRxqFwoTCIiCs4bFvu0CFQAAAAAdAAAAABAo" TargetMode="External"/><Relationship Id="rId5" Type="http://schemas.openxmlformats.org/officeDocument/2006/relationships/hyperlink" Target="https://www.google.com/url?sa=i&amp;url=http%3A%2F%2Fblog.naver.com%2FPostView.nhn%3FblogId%3Dultimatehyuk%26logNo%3D221346594077%26categoryNo%3D7%26parentCategoryNo%3D0&amp;psig=AOvVaw3O1eulfHa8H7cEsG3U15dq&amp;ust=1607522865426000&amp;source=images&amp;cd=vfe&amp;ved=0CAIQjRxqFwoTCJC2yL3Hvu0CFQAAAAAdAAAAABAD" TargetMode="External"/><Relationship Id="rId4" Type="http://schemas.openxmlformats.org/officeDocument/2006/relationships/hyperlink" Target="https://www.google.com/url?sa=i&amp;url=https%3A%2F%2Flicschool.tistory.com%2F58&amp;psig=AOvVaw1JKMtQ_fFLgjv0s7P5sCLd&amp;ust=1607521600204000&amp;source=images&amp;cd=vfe&amp;ved=0CAIQjRxqFwoTCOiYk-fCvu0CFQAAAAAdAAAAABA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90492" y="4250320"/>
            <a:ext cx="31391078" cy="6860500"/>
            <a:chOff x="2077902" y="3123807"/>
            <a:chExt cx="11318883" cy="2473735"/>
          </a:xfrm>
        </p:grpSpPr>
        <p:sp>
          <p:nvSpPr>
            <p:cNvPr id="4" name="TextBox 3"/>
            <p:cNvSpPr txBox="1"/>
            <p:nvPr/>
          </p:nvSpPr>
          <p:spPr>
            <a:xfrm>
              <a:off x="2619090" y="3123807"/>
              <a:ext cx="10777695" cy="215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80000"/>
                </a:lnSpc>
              </a:pPr>
              <a:r>
                <a:rPr lang="ko-KR" altLang="en-US" sz="23900" dirty="0">
                  <a:solidFill>
                    <a:srgbClr val="313232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Impact" charset="0"/>
                </a:rPr>
                <a:t>종합 설계 기획안</a:t>
              </a:r>
              <a:br>
                <a:rPr lang="en-US" sz="23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charset="0"/>
                  <a:ea typeface="Impact" charset="0"/>
                  <a:cs typeface="Impact" charset="0"/>
                </a:rPr>
              </a:br>
              <a:r>
                <a:rPr lang="en-US" sz="23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charset="0"/>
                  <a:ea typeface="Impact" charset="0"/>
                  <a:cs typeface="Impact" charset="0"/>
                </a:rPr>
                <a:t> </a:t>
              </a:r>
              <a:r>
                <a:rPr lang="en-US" sz="23900" dirty="0">
                  <a:solidFill>
                    <a:srgbClr val="05B0D7"/>
                  </a:solidFill>
                  <a:latin typeface="Impact" charset="0"/>
                  <a:ea typeface="Impact" charset="0"/>
                  <a:cs typeface="Impact" charset="0"/>
                </a:rPr>
                <a:t>Magician</a:t>
              </a:r>
              <a:r>
                <a:rPr lang="en-US" sz="23900" dirty="0">
                  <a:solidFill>
                    <a:srgbClr val="313232"/>
                  </a:solidFill>
                  <a:latin typeface="Impact" charset="0"/>
                  <a:ea typeface="Impact" charset="0"/>
                  <a:cs typeface="Impact" charset="0"/>
                </a:rPr>
                <a:t> War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077902" y="5292794"/>
              <a:ext cx="6979218" cy="30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20000"/>
                </a:lnSpc>
              </a:pPr>
              <a:r>
                <a:rPr 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2015180002 </a:t>
              </a:r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김덕규</a:t>
              </a:r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	2015184034 </a:t>
              </a:r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홍범도</a:t>
              </a:r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	2015182042 </a:t>
              </a:r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Calibri" charset="0"/>
                </a:rPr>
                <a:t>최현욱</a:t>
              </a:r>
              <a:endPara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8862000" y="22265640"/>
            <a:ext cx="7954963" cy="2234709"/>
          </a:xfrm>
          <a:prstGeom prst="rect">
            <a:avLst/>
          </a:prstGeom>
          <a:solidFill>
            <a:srgbClr val="05B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    Let’s Start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275384" y="22698149"/>
            <a:ext cx="1369695" cy="1369689"/>
            <a:chOff x="5305425" y="1528762"/>
            <a:chExt cx="242888" cy="242887"/>
          </a:xfrm>
        </p:grpSpPr>
        <p:sp>
          <p:nvSpPr>
            <p:cNvPr id="9" name="Rectangle 158"/>
            <p:cNvSpPr>
              <a:spLocks noChangeArrowheads="1"/>
            </p:cNvSpPr>
            <p:nvPr/>
          </p:nvSpPr>
          <p:spPr bwMode="auto">
            <a:xfrm>
              <a:off x="5305425" y="1528762"/>
              <a:ext cx="242888" cy="242887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59"/>
            <p:cNvSpPr>
              <a:spLocks noChangeShapeType="1"/>
            </p:cNvSpPr>
            <p:nvPr/>
          </p:nvSpPr>
          <p:spPr bwMode="auto">
            <a:xfrm>
              <a:off x="5353050" y="1649412"/>
              <a:ext cx="1428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0"/>
            <p:cNvSpPr>
              <a:spLocks/>
            </p:cNvSpPr>
            <p:nvPr/>
          </p:nvSpPr>
          <p:spPr bwMode="auto">
            <a:xfrm>
              <a:off x="5441950" y="1604962"/>
              <a:ext cx="53975" cy="88900"/>
            </a:xfrm>
            <a:custGeom>
              <a:avLst/>
              <a:gdLst>
                <a:gd name="T0" fmla="*/ 0 w 34"/>
                <a:gd name="T1" fmla="*/ 0 h 56"/>
                <a:gd name="T2" fmla="*/ 34 w 34"/>
                <a:gd name="T3" fmla="*/ 28 h 56"/>
                <a:gd name="T4" fmla="*/ 1 w 34"/>
                <a:gd name="T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56">
                  <a:moveTo>
                    <a:pt x="0" y="0"/>
                  </a:moveTo>
                  <a:lnTo>
                    <a:pt x="34" y="28"/>
                  </a:lnTo>
                  <a:lnTo>
                    <a:pt x="1" y="56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1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0">
        <p:fade/>
      </p:transition>
    </mc:Choice>
    <mc:Fallback xmlns="">
      <p:transition spd="med" advTm="990">
        <p:fade/>
      </p:transition>
    </mc:Fallback>
  </mc:AlternateContent>
  <p:extLst>
    <p:ext uri="{E180D4A7-C9FB-4DFB-919C-405C955672EB}">
      <p14:showEvtLst xmlns:p14="http://schemas.microsoft.com/office/powerpoint/2010/main">
        <p14:playEvt time="8" objId="4"/>
        <p14:stopEvt time="990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- </a:t>
            </a: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조작법</a:t>
            </a:r>
            <a:endParaRPr lang="en-US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7" name="그림 6" descr="키보드, 전자기기, 컴퓨터, 하얀색이(가) 표시된 사진&#10;&#10;자동 생성된 설명">
            <a:extLst>
              <a:ext uri="{FF2B5EF4-FFF2-40B4-BE49-F238E27FC236}">
                <a16:creationId xmlns:a16="http://schemas.microsoft.com/office/drawing/2014/main" id="{639C50B6-AD3E-4023-AB25-B54F76CFA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459" r="297" b="16190"/>
          <a:stretch/>
        </p:blipFill>
        <p:spPr>
          <a:xfrm>
            <a:off x="6814559" y="9853048"/>
            <a:ext cx="24518976" cy="8605623"/>
          </a:xfrm>
          <a:prstGeom prst="rect">
            <a:avLst/>
          </a:prstGeom>
        </p:spPr>
      </p:pic>
      <p:pic>
        <p:nvPicPr>
          <p:cNvPr id="8" name="그림 7" descr="옅은이(가) 표시된 사진&#10;&#10;자동 생성된 설명">
            <a:extLst>
              <a:ext uri="{FF2B5EF4-FFF2-40B4-BE49-F238E27FC236}">
                <a16:creationId xmlns:a16="http://schemas.microsoft.com/office/drawing/2014/main" id="{760F7186-47CA-40DF-AC1F-53DD280C0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535" y="9939370"/>
            <a:ext cx="10173693" cy="10173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23556D-DC97-4880-B029-69FE747D9ADE}"/>
              </a:ext>
            </a:extLst>
          </p:cNvPr>
          <p:cNvSpPr/>
          <p:nvPr/>
        </p:nvSpPr>
        <p:spPr>
          <a:xfrm>
            <a:off x="11098820" y="11807545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4E2BAB-201B-4E66-8F7F-D0A1A6FF1683}"/>
              </a:ext>
            </a:extLst>
          </p:cNvPr>
          <p:cNvSpPr/>
          <p:nvPr/>
        </p:nvSpPr>
        <p:spPr>
          <a:xfrm>
            <a:off x="10036102" y="13459854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CE5FF4-AD3E-4110-A683-5E89A135D291}"/>
              </a:ext>
            </a:extLst>
          </p:cNvPr>
          <p:cNvSpPr/>
          <p:nvPr/>
        </p:nvSpPr>
        <p:spPr>
          <a:xfrm>
            <a:off x="11670320" y="13459854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793A76-37DD-431E-BB37-30CB0D3A510C}"/>
              </a:ext>
            </a:extLst>
          </p:cNvPr>
          <p:cNvSpPr/>
          <p:nvPr/>
        </p:nvSpPr>
        <p:spPr>
          <a:xfrm>
            <a:off x="13275041" y="13459853"/>
            <a:ext cx="1338943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475C6C-8C28-412C-BC89-8A40DEF43270}"/>
              </a:ext>
            </a:extLst>
          </p:cNvPr>
          <p:cNvSpPr/>
          <p:nvPr/>
        </p:nvSpPr>
        <p:spPr>
          <a:xfrm>
            <a:off x="12339791" y="16750132"/>
            <a:ext cx="11174186" cy="13062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47176C-80A3-44A4-9259-098A5F24FBA3}"/>
              </a:ext>
            </a:extLst>
          </p:cNvPr>
          <p:cNvSpPr/>
          <p:nvPr/>
        </p:nvSpPr>
        <p:spPr>
          <a:xfrm>
            <a:off x="9470483" y="11807544"/>
            <a:ext cx="1338943" cy="13062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A70D84-9357-44B7-970F-7F92DB7C7D26}"/>
              </a:ext>
            </a:extLst>
          </p:cNvPr>
          <p:cNvSpPr/>
          <p:nvPr/>
        </p:nvSpPr>
        <p:spPr>
          <a:xfrm>
            <a:off x="12743470" y="11811171"/>
            <a:ext cx="1338943" cy="13062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65C4C9-C228-48AD-ABD4-2AF5DCA0650E}"/>
              </a:ext>
            </a:extLst>
          </p:cNvPr>
          <p:cNvSpPr/>
          <p:nvPr/>
        </p:nvSpPr>
        <p:spPr>
          <a:xfrm>
            <a:off x="34992947" y="13316897"/>
            <a:ext cx="1338943" cy="130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Click</a:t>
            </a:r>
            <a:endParaRPr lang="ko-KR" altLang="en-US" sz="40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04AAD6C-BB66-4B56-A562-7BCE641BFD23}"/>
              </a:ext>
            </a:extLst>
          </p:cNvPr>
          <p:cNvSpPr/>
          <p:nvPr/>
        </p:nvSpPr>
        <p:spPr>
          <a:xfrm>
            <a:off x="7666913" y="19496787"/>
            <a:ext cx="1059908" cy="1059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182E9-232F-41E4-8A77-D5EBD0FE3941}"/>
              </a:ext>
            </a:extLst>
          </p:cNvPr>
          <p:cNvSpPr txBox="1"/>
          <p:nvPr/>
        </p:nvSpPr>
        <p:spPr>
          <a:xfrm>
            <a:off x="9057308" y="19408296"/>
            <a:ext cx="1651414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7E9F7F9-1C99-42DC-96CA-4E4D0467A6A2}"/>
              </a:ext>
            </a:extLst>
          </p:cNvPr>
          <p:cNvSpPr/>
          <p:nvPr/>
        </p:nvSpPr>
        <p:spPr>
          <a:xfrm>
            <a:off x="11830873" y="19501702"/>
            <a:ext cx="1059908" cy="105990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E50AA5-C6B9-4331-9A17-4A502C3FCC56}"/>
              </a:ext>
            </a:extLst>
          </p:cNvPr>
          <p:cNvSpPr txBox="1"/>
          <p:nvPr/>
        </p:nvSpPr>
        <p:spPr>
          <a:xfrm>
            <a:off x="13221268" y="19413211"/>
            <a:ext cx="1651414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6094C2F-47F1-480D-98D1-3A212036CDFD}"/>
              </a:ext>
            </a:extLst>
          </p:cNvPr>
          <p:cNvSpPr/>
          <p:nvPr/>
        </p:nvSpPr>
        <p:spPr>
          <a:xfrm>
            <a:off x="15994834" y="19496787"/>
            <a:ext cx="1059908" cy="105990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231426-FAD2-41A0-8D27-45BD62EC10A0}"/>
              </a:ext>
            </a:extLst>
          </p:cNvPr>
          <p:cNvSpPr txBox="1"/>
          <p:nvPr/>
        </p:nvSpPr>
        <p:spPr>
          <a:xfrm>
            <a:off x="17385228" y="19408296"/>
            <a:ext cx="3156633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기본공격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6EE913-16D7-4651-A019-E24F08301043}"/>
              </a:ext>
            </a:extLst>
          </p:cNvPr>
          <p:cNvSpPr/>
          <p:nvPr/>
        </p:nvSpPr>
        <p:spPr>
          <a:xfrm>
            <a:off x="21664012" y="19496787"/>
            <a:ext cx="1059908" cy="105990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29DC0-F5D2-4C03-AFA5-9FA40FF058F0}"/>
              </a:ext>
            </a:extLst>
          </p:cNvPr>
          <p:cNvSpPr txBox="1"/>
          <p:nvPr/>
        </p:nvSpPr>
        <p:spPr>
          <a:xfrm>
            <a:off x="23054407" y="19408296"/>
            <a:ext cx="2404826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이동기</a:t>
            </a:r>
          </a:p>
        </p:txBody>
      </p:sp>
    </p:spTree>
    <p:extLst>
      <p:ext uri="{BB962C8B-B14F-4D97-AF65-F5344CB8AC3E}">
        <p14:creationId xmlns:p14="http://schemas.microsoft.com/office/powerpoint/2010/main" val="24929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타 게임과의 비교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9ED0C2F-E3C5-42C5-8175-E84D7FE10D72}"/>
              </a:ext>
            </a:extLst>
          </p:cNvPr>
          <p:cNvSpPr/>
          <p:nvPr/>
        </p:nvSpPr>
        <p:spPr>
          <a:xfrm>
            <a:off x="4484432" y="6305013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 typeface="Wingdings" panose="05000000000000000000" pitchFamily="2" charset="2"/>
              <a:buChar char="§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스펠브레이크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6567A-445D-4784-8784-1B184FADDEF2}"/>
              </a:ext>
            </a:extLst>
          </p:cNvPr>
          <p:cNvSpPr txBox="1"/>
          <p:nvPr/>
        </p:nvSpPr>
        <p:spPr>
          <a:xfrm>
            <a:off x="25445806" y="9393527"/>
            <a:ext cx="15521884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마법사를 컨트롤 하는 게임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스킬을 통한 전투 시스템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인칭 배틀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동적인 스킬 셋 변화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 간의 상호작용이 가능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8" name="Picture 4" descr="스펠브레이크 다운 하는법 Spellbreak">
            <a:extLst>
              <a:ext uri="{FF2B5EF4-FFF2-40B4-BE49-F238E27FC236}">
                <a16:creationId xmlns:a16="http://schemas.microsoft.com/office/drawing/2014/main" id="{842AE99D-FA03-47C5-897D-70E56A579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4613" r="3311" b="22189"/>
          <a:stretch/>
        </p:blipFill>
        <p:spPr bwMode="auto">
          <a:xfrm>
            <a:off x="7024150" y="9221962"/>
            <a:ext cx="17076822" cy="134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7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타 게임과의 비교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9ED0C2F-E3C5-42C5-8175-E84D7FE10D72}"/>
              </a:ext>
            </a:extLst>
          </p:cNvPr>
          <p:cNvSpPr/>
          <p:nvPr/>
        </p:nvSpPr>
        <p:spPr>
          <a:xfrm>
            <a:off x="4484432" y="6305013"/>
            <a:ext cx="1892404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 typeface="Wingdings" panose="05000000000000000000" pitchFamily="2" charset="2"/>
              <a:buChar char="§"/>
            </a:pPr>
            <a:r>
              <a:rPr lang="ko-KR" altLang="en-US" sz="13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스펠브레이크와의 </a:t>
            </a:r>
            <a:r>
              <a:rPr lang="ko-KR" altLang="en-US" sz="13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차별점</a:t>
            </a:r>
            <a:endParaRPr lang="en-US" altLang="ko-KR" sz="13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6567A-445D-4784-8784-1B184FADDEF2}"/>
              </a:ext>
            </a:extLst>
          </p:cNvPr>
          <p:cNvSpPr txBox="1"/>
          <p:nvPr/>
        </p:nvSpPr>
        <p:spPr>
          <a:xfrm>
            <a:off x="11162052" y="11964833"/>
            <a:ext cx="2759111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Tx/>
              <a:buChar char="-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데스매치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캐릭터가 스킬을 가지고 있는 방식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 간의 상호작용 제거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26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925224" y="2437275"/>
            <a:ext cx="22947147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개인 별 역할 </a:t>
            </a:r>
            <a:r>
              <a:rPr lang="en-US" altLang="ko-KR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/ </a:t>
            </a: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준비현황</a:t>
            </a:r>
            <a:endParaRPr lang="en-US" sz="166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22736910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준비현황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CCEEB-4914-4CEE-9336-626D38C200D9}"/>
              </a:ext>
            </a:extLst>
          </p:cNvPr>
          <p:cNvSpPr txBox="1"/>
          <p:nvPr/>
        </p:nvSpPr>
        <p:spPr>
          <a:xfrm>
            <a:off x="8038874" y="7607703"/>
            <a:ext cx="9405257" cy="1569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김덕규</a:t>
            </a:r>
            <a:endParaRPr lang="en-US" altLang="ko-KR" sz="1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C/C++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WIN API</a:t>
            </a: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자료구조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데이터베이스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소프트웨어 공학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9,12</a:t>
            </a: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2D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9 3D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TCP/IP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0935E-5243-4433-AA2E-BAD0D2E7ED22}"/>
              </a:ext>
            </a:extLst>
          </p:cNvPr>
          <p:cNvSpPr txBox="1"/>
          <p:nvPr/>
        </p:nvSpPr>
        <p:spPr>
          <a:xfrm>
            <a:off x="19403558" y="7607703"/>
            <a:ext cx="9405257" cy="16753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홍범도</a:t>
            </a:r>
            <a:endParaRPr lang="en-US" altLang="ko-KR" sz="1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C/C++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WIN API</a:t>
            </a: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자료구조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알고리즘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데이터베이스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소프트웨어 공학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9,12</a:t>
            </a: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 2D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DirectX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프레임워크 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TCP/IP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EAA2C-1783-46EB-8780-066E791DA3CD}"/>
              </a:ext>
            </a:extLst>
          </p:cNvPr>
          <p:cNvSpPr txBox="1"/>
          <p:nvPr/>
        </p:nvSpPr>
        <p:spPr>
          <a:xfrm>
            <a:off x="30768242" y="7607703"/>
            <a:ext cx="9405257" cy="14626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최현욱</a:t>
            </a:r>
            <a:endParaRPr lang="en-US" altLang="ko-KR" sz="7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C/C++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WIN API</a:t>
            </a: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자료구조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알고리즘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데이터베이스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소프트웨어 공학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TCP/IP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Server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제작 경험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7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925224" y="2437275"/>
            <a:ext cx="22947147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개인 별 역할 </a:t>
            </a:r>
            <a:r>
              <a:rPr lang="en-US" altLang="ko-KR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/ </a:t>
            </a: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준비현황</a:t>
            </a:r>
            <a:endParaRPr lang="en-US" sz="166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22736910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기술 요소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0ADCB-CC87-420E-9C4D-597828279687}"/>
              </a:ext>
            </a:extLst>
          </p:cNvPr>
          <p:cNvSpPr txBox="1"/>
          <p:nvPr/>
        </p:nvSpPr>
        <p:spPr>
          <a:xfrm>
            <a:off x="2373890" y="10391880"/>
            <a:ext cx="26974799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클라이언트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디자인 패턴을 기반으로 한 프레임워크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스키닝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애니메이션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카툰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그림자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이펙트 구현을 위한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쉐이더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기법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C6865-967C-4D8E-BB68-7E9BC78A9D32}"/>
              </a:ext>
            </a:extLst>
          </p:cNvPr>
          <p:cNvSpPr txBox="1"/>
          <p:nvPr/>
        </p:nvSpPr>
        <p:spPr>
          <a:xfrm>
            <a:off x="22736910" y="10391880"/>
            <a:ext cx="269747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</a:t>
            </a: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사용한 서버 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연동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오브젝트 간의 충돌처리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4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925224" y="2437275"/>
            <a:ext cx="22947147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개인 별 역할 </a:t>
            </a:r>
            <a:r>
              <a:rPr lang="en-US" altLang="ko-KR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/ </a:t>
            </a: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준비현황</a:t>
            </a:r>
            <a:endParaRPr lang="en-US" sz="166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22736910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중점 연구 분야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1C6E-A700-4F09-974B-B73D46578EED}"/>
              </a:ext>
            </a:extLst>
          </p:cNvPr>
          <p:cNvSpPr txBox="1"/>
          <p:nvPr/>
        </p:nvSpPr>
        <p:spPr>
          <a:xfrm>
            <a:off x="5425688" y="7878106"/>
            <a:ext cx="16760543" cy="1565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클라이언트</a:t>
            </a:r>
            <a:endParaRPr lang="en-US" altLang="ko-KR" sz="1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Wingdings" panose="05000000000000000000" pitchFamily="2" charset="2"/>
              <a:buChar char="§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김덕규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프레임워크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카툰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그림자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쉐이더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프로그래밍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Wingdings" panose="05000000000000000000" pitchFamily="2" charset="2"/>
              <a:buChar char="§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홍범도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스키닝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애니메이션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파티클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쉐이더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프로그래밍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9BBBB1-BA44-471E-9E60-72EDCED51C62}"/>
              </a:ext>
            </a:extLst>
          </p:cNvPr>
          <p:cNvSpPr txBox="1"/>
          <p:nvPr/>
        </p:nvSpPr>
        <p:spPr>
          <a:xfrm>
            <a:off x="23408481" y="7885841"/>
            <a:ext cx="18430661" cy="740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 typeface="Wingdings" panose="05000000000000000000" pitchFamily="2" charset="2"/>
              <a:buChar char="§"/>
            </a:pPr>
            <a:r>
              <a:rPr lang="ko-KR" altLang="en-US" sz="1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</a:t>
            </a:r>
            <a:endParaRPr lang="en-US" altLang="ko-KR" sz="1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654296" lvl="2" indent="-1143000">
              <a:buFont typeface="Wingdings" panose="05000000000000000000" pitchFamily="2" charset="2"/>
              <a:buChar char="§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최현욱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다중 접속 서버 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 프레임워크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6409944" lvl="3" indent="-1143000">
              <a:buFont typeface="Arial" panose="020B0604020202020204" pitchFamily="34" charset="0"/>
              <a:buChar char="•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6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925224" y="2437275"/>
            <a:ext cx="22947147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개인 별 역할 </a:t>
            </a:r>
            <a:r>
              <a:rPr lang="en-US" altLang="ko-KR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/ </a:t>
            </a: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준비현황</a:t>
            </a:r>
            <a:endParaRPr lang="en-US" sz="166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22736910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개발 일정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A9FA84C-4C23-4BB4-867A-233A0202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95632"/>
              </p:ext>
            </p:extLst>
          </p:nvPr>
        </p:nvGraphicFramePr>
        <p:xfrm>
          <a:off x="2345604" y="6480860"/>
          <a:ext cx="37354588" cy="17133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6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</a:tblGrid>
              <a:tr h="317345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항목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E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57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>
                        <a:alpha val="49804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>
                        <a:alpha val="5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036016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 및 그림자</a:t>
                      </a:r>
                      <a:endParaRPr lang="en-US" altLang="ko-KR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7008"/>
                  </a:ext>
                </a:extLst>
              </a:tr>
              <a:tr h="77557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스킬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042550"/>
                  </a:ext>
                </a:extLst>
              </a:tr>
              <a:tr h="775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67076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파티클</a:t>
                      </a:r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85607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96791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카툰</a:t>
                      </a: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렌더링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396344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디퍼드</a:t>
                      </a: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렌더링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010596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인게임</a:t>
                      </a: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71178"/>
                  </a:ext>
                </a:extLst>
              </a:tr>
              <a:tr h="1551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4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환경요소 배치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solidFill>
                          <a:srgbClr val="BFBFB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84691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6B1D220-F539-4A88-B850-85C46D032570}"/>
              </a:ext>
            </a:extLst>
          </p:cNvPr>
          <p:cNvSpPr/>
          <p:nvPr/>
        </p:nvSpPr>
        <p:spPr>
          <a:xfrm>
            <a:off x="40500300" y="12464600"/>
            <a:ext cx="1447800" cy="1405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061B4-86A9-4655-88C2-98DBF7397012}"/>
              </a:ext>
            </a:extLst>
          </p:cNvPr>
          <p:cNvSpPr/>
          <p:nvPr/>
        </p:nvSpPr>
        <p:spPr>
          <a:xfrm>
            <a:off x="40500300" y="15198635"/>
            <a:ext cx="1447800" cy="14058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987D2-9D3D-4674-A12A-6A86947F04DB}"/>
              </a:ext>
            </a:extLst>
          </p:cNvPr>
          <p:cNvSpPr txBox="1"/>
          <p:nvPr/>
        </p:nvSpPr>
        <p:spPr>
          <a:xfrm>
            <a:off x="42661033" y="12589508"/>
            <a:ext cx="2451312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홍범도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238E1-A22B-4908-ABCA-8810C89E937E}"/>
              </a:ext>
            </a:extLst>
          </p:cNvPr>
          <p:cNvSpPr txBox="1"/>
          <p:nvPr/>
        </p:nvSpPr>
        <p:spPr>
          <a:xfrm>
            <a:off x="42661033" y="15323543"/>
            <a:ext cx="2343911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김덕규</a:t>
            </a:r>
          </a:p>
        </p:txBody>
      </p:sp>
    </p:spTree>
    <p:extLst>
      <p:ext uri="{BB962C8B-B14F-4D97-AF65-F5344CB8AC3E}">
        <p14:creationId xmlns:p14="http://schemas.microsoft.com/office/powerpoint/2010/main" val="4657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925650" y="2437478"/>
            <a:ext cx="22946713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개인 별 역할 </a:t>
            </a:r>
            <a:r>
              <a:rPr lang="en-US" altLang="ko-KR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/ </a:t>
            </a:r>
            <a:r>
              <a:rPr lang="ko-KR" altLang="en-US" sz="166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준비현황</a:t>
            </a:r>
            <a:endParaRPr lang="en-US" sz="166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988" y="4661385"/>
            <a:ext cx="43690479" cy="296492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22736923" y="2720630"/>
            <a:ext cx="97241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2926" indent="-1142926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개발 일정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5BF3933-404B-46C1-A826-464EC16E3CC3}"/>
              </a:ext>
            </a:extLst>
          </p:cNvPr>
          <p:cNvGraphicFramePr>
            <a:graphicFrameLocks noGrp="1"/>
          </p:cNvGraphicFramePr>
          <p:nvPr/>
        </p:nvGraphicFramePr>
        <p:xfrm>
          <a:off x="2346003" y="8990000"/>
          <a:ext cx="37441008" cy="106969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1020">
                  <a:extLst>
                    <a:ext uri="{9D8B030D-6E8A-4147-A177-3AD203B41FA5}">
                      <a16:colId xmlns:a16="http://schemas.microsoft.com/office/drawing/2014/main" val="3114045159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534235373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71647227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078281637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98677709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171943026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15835026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125178506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799877799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657270840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61169834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214740776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76269028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457027703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453726972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831174491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783127812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071358983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024151087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90242669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828862366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106630553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434786127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643552492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957839811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584170404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093794551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628024264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46554377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986929720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473062462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1149234390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359108465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2008254060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325157221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854500968"/>
                    </a:ext>
                  </a:extLst>
                </a:gridCol>
                <a:gridCol w="878333">
                  <a:extLst>
                    <a:ext uri="{9D8B030D-6E8A-4147-A177-3AD203B41FA5}">
                      <a16:colId xmlns:a16="http://schemas.microsoft.com/office/drawing/2014/main" val="3225614066"/>
                    </a:ext>
                  </a:extLst>
                </a:gridCol>
              </a:tblGrid>
              <a:tr h="1510930">
                <a:tc>
                  <a:txBody>
                    <a:bodyPr/>
                    <a:lstStyle/>
                    <a:p>
                      <a:pPr marL="0" marR="0" lvl="0" indent="0" algn="ctr" defTabSz="351129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4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항목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12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4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5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6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7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580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8</a:t>
                      </a:r>
                      <a:endParaRPr lang="ko-KR" altLang="en-US" sz="58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03442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서버 프레임워크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678770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게임 컨텐츠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01545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</a:t>
                      </a:r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설계 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051810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 </a:t>
                      </a:r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연동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897022"/>
                  </a:ext>
                </a:extLst>
              </a:tr>
              <a:tr h="1448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충돌처리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10891"/>
                  </a:ext>
                </a:extLst>
              </a:tr>
              <a:tr h="1938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서버</a:t>
                      </a:r>
                      <a:r>
                        <a:rPr lang="en-US" altLang="ko-KR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-</a:t>
                      </a:r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클라이언트</a:t>
                      </a:r>
                      <a:endParaRPr lang="en-US" altLang="ko-KR" sz="54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540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동기화</a:t>
                      </a: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299437" marR="299437" marT="149721" marB="149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E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712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D05BBE3-32B9-410D-8315-EAB59DD72F25}"/>
              </a:ext>
            </a:extLst>
          </p:cNvPr>
          <p:cNvSpPr/>
          <p:nvPr/>
        </p:nvSpPr>
        <p:spPr>
          <a:xfrm>
            <a:off x="40601417" y="13979422"/>
            <a:ext cx="1447774" cy="1405811"/>
          </a:xfrm>
          <a:prstGeom prst="rect">
            <a:avLst/>
          </a:prstGeom>
          <a:solidFill>
            <a:srgbClr val="05B0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E8E25-BF33-462F-A29B-E7A7D14B331D}"/>
              </a:ext>
            </a:extLst>
          </p:cNvPr>
          <p:cNvSpPr txBox="1"/>
          <p:nvPr/>
        </p:nvSpPr>
        <p:spPr>
          <a:xfrm>
            <a:off x="42606475" y="13849051"/>
            <a:ext cx="2688557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68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최현욱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16EAA8-18B3-491A-9393-10C019590F67}"/>
              </a:ext>
            </a:extLst>
          </p:cNvPr>
          <p:cNvSpPr/>
          <p:nvPr/>
        </p:nvSpPr>
        <p:spPr>
          <a:xfrm>
            <a:off x="40601417" y="16156526"/>
            <a:ext cx="1447774" cy="1405811"/>
          </a:xfrm>
          <a:prstGeom prst="rect">
            <a:avLst/>
          </a:prstGeom>
          <a:solidFill>
            <a:srgbClr val="05B0E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6DAB1-194F-4C4E-AAB4-24E41E336E5A}"/>
              </a:ext>
            </a:extLst>
          </p:cNvPr>
          <p:cNvSpPr txBox="1"/>
          <p:nvPr/>
        </p:nvSpPr>
        <p:spPr>
          <a:xfrm>
            <a:off x="42606475" y="16091223"/>
            <a:ext cx="508831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68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수정</a:t>
            </a:r>
            <a:r>
              <a:rPr lang="en-US" altLang="ko-KR" sz="768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768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보완</a:t>
            </a:r>
          </a:p>
        </p:txBody>
      </p:sp>
    </p:spTree>
    <p:extLst>
      <p:ext uri="{BB962C8B-B14F-4D97-AF65-F5344CB8AC3E}">
        <p14:creationId xmlns:p14="http://schemas.microsoft.com/office/powerpoint/2010/main" val="3838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스킬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1026" name="Picture 2" descr="불꽃 스프라이트 이펙트 : 네이버 블로그">
            <a:extLst>
              <a:ext uri="{FF2B5EF4-FFF2-40B4-BE49-F238E27FC236}">
                <a16:creationId xmlns:a16="http://schemas.microsoft.com/office/drawing/2014/main" id="{8AB927A0-FD1D-491E-877E-E1DA773B48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17" y="6446224"/>
            <a:ext cx="1903875" cy="190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78E816-CDC8-49CA-8B79-3B2BF5E6D215}"/>
              </a:ext>
            </a:extLst>
          </p:cNvPr>
          <p:cNvSpPr txBox="1"/>
          <p:nvPr/>
        </p:nvSpPr>
        <p:spPr>
          <a:xfrm>
            <a:off x="5488255" y="6674887"/>
            <a:ext cx="19038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F3894A-D0AC-4518-99AD-5D2CEE3B88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06" y="9331863"/>
            <a:ext cx="16164169" cy="116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발로란트 - 브리치 (Breach) 스킬 소개">
            <a:extLst>
              <a:ext uri="{FF2B5EF4-FFF2-40B4-BE49-F238E27FC236}">
                <a16:creationId xmlns:a16="http://schemas.microsoft.com/office/drawing/2014/main" id="{0FD78061-CFA4-48B6-A4E8-FCB8FB1DB35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166" y="9334405"/>
            <a:ext cx="21097569" cy="116659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681FD-CE61-4E2B-AF41-EBA579875269}"/>
              </a:ext>
            </a:extLst>
          </p:cNvPr>
          <p:cNvSpPr/>
          <p:nvPr/>
        </p:nvSpPr>
        <p:spPr>
          <a:xfrm>
            <a:off x="20972207" y="8706323"/>
            <a:ext cx="4898572" cy="1291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FDB92-F3B7-46C1-89EA-B95DCDBAF204}"/>
              </a:ext>
            </a:extLst>
          </p:cNvPr>
          <p:cNvSpPr txBox="1"/>
          <p:nvPr/>
        </p:nvSpPr>
        <p:spPr>
          <a:xfrm>
            <a:off x="4272905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시야 차단 및 데미지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4913-D6B8-4602-9CB8-C144D61C5DD6}"/>
              </a:ext>
            </a:extLst>
          </p:cNvPr>
          <p:cNvSpPr txBox="1"/>
          <p:nvPr/>
        </p:nvSpPr>
        <p:spPr>
          <a:xfrm>
            <a:off x="26713542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직선 방향 높은 데미지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2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lexander youngkyu Kim - Summoning Ice Pillars(UE4)">
            <a:extLst>
              <a:ext uri="{FF2B5EF4-FFF2-40B4-BE49-F238E27FC236}">
                <a16:creationId xmlns:a16="http://schemas.microsoft.com/office/drawing/2014/main" id="{77EFB0B2-B6D2-4266-96EA-CCAEF0C20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9"/>
          <a:stretch/>
        </p:blipFill>
        <p:spPr bwMode="auto">
          <a:xfrm>
            <a:off x="2762917" y="6446225"/>
            <a:ext cx="1903874" cy="19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스킬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8E816-CDC8-49CA-8B79-3B2BF5E6D215}"/>
              </a:ext>
            </a:extLst>
          </p:cNvPr>
          <p:cNvSpPr txBox="1"/>
          <p:nvPr/>
        </p:nvSpPr>
        <p:spPr>
          <a:xfrm>
            <a:off x="5488255" y="6674887"/>
            <a:ext cx="1903874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얼음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7681FD-CE61-4E2B-AF41-EBA579875269}"/>
              </a:ext>
            </a:extLst>
          </p:cNvPr>
          <p:cNvSpPr/>
          <p:nvPr/>
        </p:nvSpPr>
        <p:spPr>
          <a:xfrm>
            <a:off x="20972207" y="8706323"/>
            <a:ext cx="4898572" cy="1291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FDB92-F3B7-46C1-89EA-B95DCDBAF204}"/>
              </a:ext>
            </a:extLst>
          </p:cNvPr>
          <p:cNvSpPr txBox="1"/>
          <p:nvPr/>
        </p:nvSpPr>
        <p:spPr>
          <a:xfrm>
            <a:off x="4272905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전방으로 아이스 볼트를 발사</a:t>
            </a:r>
            <a:r>
              <a:rPr lang="en-US" altLang="ko-KR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맞은 적은 빙결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4913-D6B8-4602-9CB8-C144D61C5DD6}"/>
              </a:ext>
            </a:extLst>
          </p:cNvPr>
          <p:cNvSpPr txBox="1"/>
          <p:nvPr/>
        </p:nvSpPr>
        <p:spPr>
          <a:xfrm>
            <a:off x="26713542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장판스킬</a:t>
            </a:r>
            <a:r>
              <a:rPr lang="en-US" altLang="ko-KR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도트 데미지와 이동기 사용 불가능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098" name="Picture 2" descr="오버워치 스킬 응용법 -메이편-">
            <a:extLst>
              <a:ext uri="{FF2B5EF4-FFF2-40B4-BE49-F238E27FC236}">
                <a16:creationId xmlns:a16="http://schemas.microsoft.com/office/drawing/2014/main" id="{E9254ED6-EACA-4125-8BD6-0B9F00F8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05" y="10667229"/>
            <a:ext cx="16973383" cy="954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메이(오버워치) - 나무위키">
            <a:extLst>
              <a:ext uri="{FF2B5EF4-FFF2-40B4-BE49-F238E27FC236}">
                <a16:creationId xmlns:a16="http://schemas.microsoft.com/office/drawing/2014/main" id="{89D5D40B-CD49-4C5F-9EB5-2D235675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934" y="10667229"/>
            <a:ext cx="16973383" cy="954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553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42">
        <p:fade/>
      </p:transition>
    </mc:Choice>
    <mc:Fallback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>
                <a:solidFill>
                  <a:schemeClr val="bg1"/>
                </a:solidFill>
              </a:rPr>
              <a:t>2</a:t>
            </a:fld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86049" y="9952141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개발 환경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86044" y="15082601"/>
            <a:ext cx="132196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개인 별 역할 </a:t>
            </a:r>
            <a:r>
              <a:rPr lang="en-US" altLang="ko-KR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/ </a:t>
            </a:r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준비 현황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31291" y="12517371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게임 소개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86049" y="17647829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동기 및 각오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4301" y="4097919"/>
            <a:ext cx="18524746" cy="254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80000"/>
              </a:lnSpc>
            </a:pPr>
            <a:r>
              <a:rPr lang="ko-KR" altLang="en-US" sz="19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목차</a:t>
            </a:r>
            <a:endParaRPr lang="en-US" sz="19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4BBA1941-9CD2-429E-BC2F-C4C6FBA93A8D}"/>
              </a:ext>
            </a:extLst>
          </p:cNvPr>
          <p:cNvSpPr/>
          <p:nvPr/>
        </p:nvSpPr>
        <p:spPr>
          <a:xfrm>
            <a:off x="5431291" y="20213059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출처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2" name="Rectangle 17">
            <a:extLst>
              <a:ext uri="{FF2B5EF4-FFF2-40B4-BE49-F238E27FC236}">
                <a16:creationId xmlns:a16="http://schemas.microsoft.com/office/drawing/2014/main" id="{C285E6F4-96C9-43A3-9D8F-B5A7F41CD0F1}"/>
              </a:ext>
            </a:extLst>
          </p:cNvPr>
          <p:cNvSpPr/>
          <p:nvPr/>
        </p:nvSpPr>
        <p:spPr>
          <a:xfrm>
            <a:off x="5286049" y="7511316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연구 목적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2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4">
        <p:fade/>
      </p:transition>
    </mc:Choice>
    <mc:Fallback xmlns="">
      <p:transition spd="med" advTm="6994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10"/>
        <p14:stopEvt time="6994" objId="10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70+ VFX ideas in 2020 | game effect, game art, visual effects">
            <a:extLst>
              <a:ext uri="{FF2B5EF4-FFF2-40B4-BE49-F238E27FC236}">
                <a16:creationId xmlns:a16="http://schemas.microsoft.com/office/drawing/2014/main" id="{ED13243F-029E-4A74-9722-4B01062732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6224" y="6478836"/>
            <a:ext cx="2449054" cy="18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부가 설명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스킬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8E816-CDC8-49CA-8B79-3B2BF5E6D215}"/>
              </a:ext>
            </a:extLst>
          </p:cNvPr>
          <p:cNvSpPr txBox="1"/>
          <p:nvPr/>
        </p:nvSpPr>
        <p:spPr>
          <a:xfrm>
            <a:off x="5488255" y="6674887"/>
            <a:ext cx="2534868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흑마법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7681FD-CE61-4E2B-AF41-EBA579875269}"/>
              </a:ext>
            </a:extLst>
          </p:cNvPr>
          <p:cNvSpPr/>
          <p:nvPr/>
        </p:nvSpPr>
        <p:spPr>
          <a:xfrm>
            <a:off x="43448749" y="9079215"/>
            <a:ext cx="2982353" cy="1291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FDB92-F3B7-46C1-89EA-B95DCDBAF204}"/>
              </a:ext>
            </a:extLst>
          </p:cNvPr>
          <p:cNvSpPr txBox="1"/>
          <p:nvPr/>
        </p:nvSpPr>
        <p:spPr>
          <a:xfrm>
            <a:off x="4272905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피킹한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지점에 지대 생성</a:t>
            </a:r>
            <a:r>
              <a:rPr lang="en-US" altLang="ko-KR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맞은 적은 스턴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4913-D6B8-4602-9CB8-C144D61C5DD6}"/>
              </a:ext>
            </a:extLst>
          </p:cNvPr>
          <p:cNvSpPr txBox="1"/>
          <p:nvPr/>
        </p:nvSpPr>
        <p:spPr>
          <a:xfrm>
            <a:off x="26713542" y="21258861"/>
            <a:ext cx="16164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장판스킬</a:t>
            </a:r>
            <a:r>
              <a:rPr lang="en-US" altLang="ko-KR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도트 데미지와 체력 흡수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70D027-C2E8-416B-AB2B-4C23608CDEF3}"/>
              </a:ext>
            </a:extLst>
          </p:cNvPr>
          <p:cNvSpPr/>
          <p:nvPr/>
        </p:nvSpPr>
        <p:spPr>
          <a:xfrm flipH="1">
            <a:off x="2007563" y="6019640"/>
            <a:ext cx="735636" cy="2466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99D6B4-5490-4FF2-B06A-D59D2717D82B}"/>
              </a:ext>
            </a:extLst>
          </p:cNvPr>
          <p:cNvSpPr/>
          <p:nvPr/>
        </p:nvSpPr>
        <p:spPr>
          <a:xfrm flipH="1">
            <a:off x="4735336" y="5914282"/>
            <a:ext cx="646122" cy="2571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FC67C6-D848-4E22-8D55-55377032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6931" y="9920963"/>
            <a:ext cx="22299794" cy="1049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DCE2B4-03EF-4D06-9724-C23B7EA41C8B}"/>
              </a:ext>
            </a:extLst>
          </p:cNvPr>
          <p:cNvSpPr/>
          <p:nvPr/>
        </p:nvSpPr>
        <p:spPr>
          <a:xfrm>
            <a:off x="43142088" y="7831897"/>
            <a:ext cx="3131434" cy="14837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빌지워터 스웨인 인게임 스킨 리뷰 (+GIF 스킬 미리보기) : 네이버 블로그">
            <a:extLst>
              <a:ext uri="{FF2B5EF4-FFF2-40B4-BE49-F238E27FC236}">
                <a16:creationId xmlns:a16="http://schemas.microsoft.com/office/drawing/2014/main" id="{ED3AC397-0918-4C13-8040-6A8FD1A325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89" y="9920963"/>
            <a:ext cx="18656036" cy="1049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0EC723-4357-4949-A9A2-B3565C0A350E}"/>
              </a:ext>
            </a:extLst>
          </p:cNvPr>
          <p:cNvSpPr/>
          <p:nvPr/>
        </p:nvSpPr>
        <p:spPr>
          <a:xfrm>
            <a:off x="20909022" y="8690380"/>
            <a:ext cx="5460093" cy="1199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0CB77A-C780-45C8-8D9F-33781CB07809}"/>
              </a:ext>
            </a:extLst>
          </p:cNvPr>
          <p:cNvSpPr/>
          <p:nvPr/>
        </p:nvSpPr>
        <p:spPr>
          <a:xfrm>
            <a:off x="0" y="9079215"/>
            <a:ext cx="4272905" cy="14837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1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42">
        <p:fade/>
      </p:transition>
    </mc:Choice>
    <mc:Fallback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출처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96FCD-5363-498F-A0D1-366710BBAB8A}"/>
              </a:ext>
            </a:extLst>
          </p:cNvPr>
          <p:cNvSpPr txBox="1"/>
          <p:nvPr/>
        </p:nvSpPr>
        <p:spPr>
          <a:xfrm>
            <a:off x="6365148" y="6854136"/>
            <a:ext cx="34086666" cy="15765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불</a:t>
            </a:r>
            <a:endParaRPr lang="en-US" altLang="ko-KR" sz="5400" dirty="0"/>
          </a:p>
          <a:p>
            <a:r>
              <a:rPr lang="en-US" altLang="ko-KR" sz="3600" dirty="0">
                <a:hlinkClick r:id="rId2"/>
              </a:rPr>
              <a:t>https://www.google.com/url?sa=i&amp;url=http%3A%2F%2Fm.blog.naver.com%2Ffiglet07%2F220660392539&amp;psig=AOvVaw1sQ2mBGg16X_R4bTXDavoZ&amp;ust=1607517308379000&amp;source=images&amp;cd=vfe&amp;ved=0CAIQjRxqFwoTCJinpeSyvu0CFQAAAAAdAAAAABB6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/>
              <a:t>얼음</a:t>
            </a:r>
            <a:endParaRPr lang="en-US" altLang="ko-KR" sz="5400" dirty="0"/>
          </a:p>
          <a:p>
            <a:r>
              <a:rPr lang="en-US" altLang="ko-KR" sz="3600" dirty="0">
                <a:hlinkClick r:id="rId3"/>
              </a:rPr>
              <a:t>https://www.google.com/url?sa=i&amp;url=https%3A%2F%2Fpresto0727.artstation.com%2Fprojects%2Fe0Xbbw&amp;psig=AOvVaw1NkGm3741UaS6rklQECcps&amp;ust=1607517516695000&amp;source=images&amp;cd=vfe&amp;ved=0CAIQjRxqFwoTCIj1p8O3vu0CFQAAAAAdAAAAABBZ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 err="1"/>
              <a:t>흑마법</a:t>
            </a:r>
            <a:endParaRPr lang="en-US" altLang="ko-KR" sz="5400" dirty="0"/>
          </a:p>
          <a:p>
            <a:r>
              <a:rPr lang="en-US" altLang="ko-KR" sz="3600" dirty="0">
                <a:hlinkClick r:id="rId4"/>
              </a:rPr>
              <a:t>https://www.google.com/url?sa=i&amp;url=https%3A%2F%2Fwww.pinterest.com%2Fagateporike%2Fvfx%2F&amp;psig=AOvVaw1NkGm3741UaS6rklQECcps&amp;ust=1607517516695000&amp;source=images&amp;cd=vfe&amp;ved=0CAIQjRxqFwoTCIj1p8O3vu0CFQAAAAAdAAAAABA9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/>
              <a:t>키보드</a:t>
            </a:r>
            <a:endParaRPr lang="en-US" altLang="ko-KR" sz="5400" dirty="0"/>
          </a:p>
          <a:p>
            <a:r>
              <a:rPr lang="en-US" altLang="ko-KR" sz="3600" dirty="0">
                <a:hlinkClick r:id="rId5"/>
              </a:rPr>
              <a:t>https://www.google.com/url?sa=i&amp;url=https%3A%2F%2Fwww.istockphoto.com%2Fillustrations%2Fwizard-room&amp;psig=AOvVaw0Bf9kPrrRV9sxYeRINpQGC&amp;ust=1603119871304000&amp;source=images&amp;cd=vfe&amp;ved=0CAIQjRxqFwoTCKDY1q21vuwCFQAAAAAdAAAAABAD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/>
              <a:t>스펠브레이크</a:t>
            </a:r>
          </a:p>
          <a:p>
            <a:r>
              <a:rPr lang="en-US" altLang="ko-KR" sz="3600" dirty="0">
                <a:hlinkClick r:id="rId6"/>
              </a:rPr>
              <a:t>https://www.google.com/url?sa=i&amp;url=https%3A%2F%2Fminepuls.tistory.com%2F1348&amp;psig=AOvVaw2MCLgharZ2zb_7juotT41J&amp;ust=1605662623459000&amp;source=images&amp;cd=vfe&amp;ved=0CAIQjRxqFwoTCNi05cu1iO0CFQAAAAAdAAAAABAD</a:t>
            </a:r>
            <a:endParaRPr lang="en-US" altLang="ko-KR" sz="3600" dirty="0"/>
          </a:p>
          <a:p>
            <a:endParaRPr lang="en-US" altLang="ko-KR" sz="4800" dirty="0"/>
          </a:p>
          <a:p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26520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출처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96FCD-5363-498F-A0D1-366710BBAB8A}"/>
              </a:ext>
            </a:extLst>
          </p:cNvPr>
          <p:cNvSpPr txBox="1"/>
          <p:nvPr/>
        </p:nvSpPr>
        <p:spPr>
          <a:xfrm>
            <a:off x="6365148" y="6854136"/>
            <a:ext cx="34086666" cy="16808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불길</a:t>
            </a:r>
            <a:endParaRPr lang="en-US" altLang="ko-KR" sz="5400" dirty="0"/>
          </a:p>
          <a:p>
            <a:r>
              <a:rPr lang="en-US" altLang="ko-KR" sz="3600" dirty="0">
                <a:hlinkClick r:id="rId2"/>
              </a:rPr>
              <a:t>https://www.google.com/url?sa=i&amp;url=http%3A%2F%2Fv12.battlepage.com%2F%3F%3F%3DFree.Freeboard.View%26no%3D1459693&amp;psig=AOvVaw1-DHIjhCb-Qkr_Q3YlE3UO&amp;ust=1607521787013000&amp;source=images&amp;cd=vfe&amp;ved=0CAIQjRxqFwoTCLi14LvDvu0CFQAAAAAdAAAAABAD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 err="1"/>
              <a:t>발로란트</a:t>
            </a:r>
            <a:endParaRPr lang="ko-KR" altLang="en-US" sz="5400" dirty="0"/>
          </a:p>
          <a:p>
            <a:r>
              <a:rPr lang="en-US" altLang="ko-KR" sz="3600" dirty="0">
                <a:hlinkClick r:id="rId3"/>
              </a:rPr>
              <a:t>https://blog.kakaocdn.net/dn/c1hCEE/btqEw3didhu/7NyVr59eCuLmRedEUyzKF0/img.gif</a:t>
            </a:r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sz="5400" dirty="0" err="1"/>
              <a:t>얼음스킬</a:t>
            </a:r>
            <a:endParaRPr lang="en-US" altLang="ko-KR" sz="5400" dirty="0"/>
          </a:p>
          <a:p>
            <a:r>
              <a:rPr lang="en-US" altLang="ko-KR" sz="3600" dirty="0">
                <a:hlinkClick r:id="rId4"/>
              </a:rPr>
              <a:t>https://www.google.com/url?sa=i&amp;url=https%3A%2F%2Flicschool.tistory.com%2F58&amp;psig=AOvVaw1JKMtQ_fFLgjv0s7P5sCLd&amp;ust=1607521600204000&amp;source=images&amp;cd=vfe&amp;ved=0CAIQjRxqFwoTCOiYk-fCvu0CFQAAAAAdAAAAABAu</a:t>
            </a:r>
            <a:endParaRPr lang="en-US" altLang="ko-KR" sz="3600" dirty="0"/>
          </a:p>
          <a:p>
            <a:endParaRPr lang="en-US" altLang="ko-KR" sz="4800" dirty="0"/>
          </a:p>
          <a:p>
            <a:r>
              <a:rPr lang="ko-KR" altLang="en-US" sz="5400" dirty="0"/>
              <a:t>블리자드</a:t>
            </a:r>
            <a:endParaRPr lang="en-US" altLang="ko-KR" sz="5400" dirty="0"/>
          </a:p>
          <a:p>
            <a:r>
              <a:rPr lang="en-US" altLang="ko-KR" sz="3600" dirty="0"/>
              <a:t>https://www.google.com/url?sa=i&amp;url=https%3A%2F%2Fnamu.wiki%2Fw%2F%25EB%25A9%2594%25EC%259D%25B4(%25EC%2598%25A4%25EB%25B2%2584%25EC%259B%258C%25EC%25B9%2598)&amp;psig=AOvVaw2S2ZxNutaEyyNZIE0PjWRL&amp;ust=1607521947444000&amp;source=images&amp;cd=vfe&amp;ved=0CAIQjRxqFwoTCPCy0ojEvu0CFQAAAAAdAAAAABAJ</a:t>
            </a:r>
          </a:p>
          <a:p>
            <a:endParaRPr lang="en-US" altLang="ko-KR" sz="4400" dirty="0"/>
          </a:p>
          <a:p>
            <a:r>
              <a:rPr lang="ko-KR" altLang="en-US" sz="5400" dirty="0"/>
              <a:t>암흑지대</a:t>
            </a:r>
            <a:endParaRPr lang="en-US" altLang="ko-KR" sz="5400" dirty="0"/>
          </a:p>
          <a:p>
            <a:r>
              <a:rPr lang="en-US" altLang="ko-KR" sz="3600" b="0" i="0" u="none" strike="noStrike" dirty="0">
                <a:effectLst/>
                <a:latin typeface="Whitney"/>
                <a:hlinkClick r:id="rId5" tooltip="https://www.google.com/url?sa=i&amp;url=http%3A%2F%2Fblog.naver.com%2FPostView.nhn%3FblogId%3Dultimatehyuk%26logNo%3D221346594077%26categoryNo%3D7%26parentCategoryNo%3D0&amp;psig=AOvVaw3O1eulfHa8H7cEsG3U15dq&amp;ust=1607522865426000&amp;source=images&amp;cd=vfe&amp;ved=0CAIQjRxqFwoTCJC2yL3Hvu0CFQAAAAAdAAAAABAD"/>
              </a:rPr>
              <a:t>https://www.google.com/url?sa=i&amp;url=http%3A%2F%2Fblog.naver.com%2FPostView.nhn%3FblogId%3Dultimatehyuk%26logNo%3D221346594077%26categoryNo%3D7%26parentCategoryNo%3D0&amp;psig=AOvVaw3O1eulfHa8H7cEsG3U15dq&amp;ust=1607522865426000&amp;source=images&amp;cd=vfe&amp;ved=0CAIQjRxqFwoTCJC2yL3Hvu0CFQAAAAAdAAAAABAD</a:t>
            </a:r>
            <a:endParaRPr lang="en-US" altLang="ko-KR" sz="3600" b="0" i="0" u="none" strike="noStrike" dirty="0">
              <a:effectLst/>
              <a:latin typeface="Whitney"/>
            </a:endParaRPr>
          </a:p>
          <a:p>
            <a:endParaRPr lang="en-US" altLang="ko-KR" sz="3600" dirty="0"/>
          </a:p>
          <a:p>
            <a:r>
              <a:rPr lang="ko-KR" altLang="en-US" sz="5400" dirty="0" err="1"/>
              <a:t>드레인</a:t>
            </a:r>
            <a:endParaRPr lang="en-US" altLang="ko-KR" sz="5400" dirty="0"/>
          </a:p>
          <a:p>
            <a:r>
              <a:rPr lang="en-US" altLang="ko-KR" sz="3600" b="0" i="0" u="none" strike="noStrike" dirty="0">
                <a:effectLst/>
                <a:latin typeface="Whitney"/>
                <a:hlinkClick r:id="rId6" tooltip="https://www.google.com/url?sa=i&amp;url=https%3A%2F%2Ffireemblem.fandom.com%2Fwiki%2FVerrine&amp;psig=AOvVaw3C38jpXNe3-grJD7K5oUWQ&amp;ust=1607522208175000&amp;source=images&amp;cd=vfe&amp;ved=0CAIQjRxqFwoTCIiCs4bFvu0CFQAAAAAdAAAAABAo"/>
              </a:rPr>
              <a:t>https://www.google.com/url?sa=i&amp;url=https%3A%2F%2Ffireemblem.fandom.com%2Fwiki%2FVerrine&amp;psig=AOvVaw3C38jpXNe3-grJD7K5oUWQ&amp;ust=1607522208175000&amp;source=images&amp;cd=vfe&amp;ved=0CAIQjRxqFwoTCIiCs4bFvu0CFQAAAAAdAAAAABAo</a:t>
            </a:r>
            <a:endParaRPr lang="en-US" altLang="ko-KR" sz="3600" dirty="0"/>
          </a:p>
          <a:p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242305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42">
        <p:fade/>
      </p:transition>
    </mc:Choice>
    <mc:Fallback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C3132-768F-4B7B-BF16-385F7E7E9641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연구 목적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6C5F96-B65E-44FE-B051-DA4DEA4697D5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C6A1A8-880D-4F74-A558-A6B85B61E316}"/>
              </a:ext>
            </a:extLst>
          </p:cNvPr>
          <p:cNvSpPr txBox="1"/>
          <p:nvPr/>
        </p:nvSpPr>
        <p:spPr>
          <a:xfrm>
            <a:off x="13296049" y="8417835"/>
            <a:ext cx="20520362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DirectX 12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를 이용한 게임 제작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8800" dirty="0" err="1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쉐이더</a:t>
            </a:r>
            <a:r>
              <a:rPr lang="en-US" altLang="ko-KR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8800" dirty="0" err="1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파티클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을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 통한 이펙트</a:t>
            </a:r>
            <a:r>
              <a:rPr lang="ko-KR" altLang="en-US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Git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통한 협업 능력 향상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활용한 다중 접속 서버 구현능력 향상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서버와 </a:t>
            </a:r>
            <a:r>
              <a:rPr lang="en-US" altLang="ko-KR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</a:t>
            </a:r>
            <a:r>
              <a:rPr lang="ko-KR" altLang="en-US" sz="8800" dirty="0">
                <a:solidFill>
                  <a:srgbClr val="05B0E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연동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능력 향상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44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6">
        <p:fade/>
      </p:transition>
    </mc:Choice>
    <mc:Fallback xmlns="">
      <p:transition spd="med" advTm="68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4</a:t>
            </a:fld>
            <a:endParaRPr lang="en-US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5D5D1C4F-D1E3-4B5F-AC15-973F9F481981}"/>
              </a:ext>
            </a:extLst>
          </p:cNvPr>
          <p:cNvSpPr/>
          <p:nvPr/>
        </p:nvSpPr>
        <p:spPr>
          <a:xfrm>
            <a:off x="8131688" y="8738841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플랫폼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12AE0EBC-5DBE-4E34-96C7-A39498356AD9}"/>
              </a:ext>
            </a:extLst>
          </p:cNvPr>
          <p:cNvSpPr/>
          <p:nvPr/>
        </p:nvSpPr>
        <p:spPr>
          <a:xfrm>
            <a:off x="26838271" y="9010596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600" dirty="0">
                <a:solidFill>
                  <a:srgbClr val="05B0D7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개발 환경</a:t>
            </a:r>
            <a:endParaRPr lang="en-US" sz="9600" dirty="0">
              <a:solidFill>
                <a:srgbClr val="05B0D7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1030" name="Picture 6" descr="OS]윈도우 운영체제 추가 - 컴맹닷컴 - 컴맹도 감동할 수 있는 PC쇼핑몰">
            <a:extLst>
              <a:ext uri="{FF2B5EF4-FFF2-40B4-BE49-F238E27FC236}">
                <a16:creationId xmlns:a16="http://schemas.microsoft.com/office/drawing/2014/main" id="{2FBB65CC-4353-4C59-BB19-06CEC4E1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574" y="13868963"/>
            <a:ext cx="3289753" cy="32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83E214-2E12-4186-B293-E46F9AE771CD}"/>
              </a:ext>
            </a:extLst>
          </p:cNvPr>
          <p:cNvSpPr txBox="1"/>
          <p:nvPr/>
        </p:nvSpPr>
        <p:spPr>
          <a:xfrm>
            <a:off x="12254764" y="14870514"/>
            <a:ext cx="5601213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WINDOW OS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13003-07F5-42E9-81E7-168FD1A67C93}"/>
              </a:ext>
            </a:extLst>
          </p:cNvPr>
          <p:cNvSpPr txBox="1"/>
          <p:nvPr/>
        </p:nvSpPr>
        <p:spPr>
          <a:xfrm>
            <a:off x="31936922" y="11837291"/>
            <a:ext cx="4572085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Direct X 12</a:t>
            </a:r>
            <a:endParaRPr lang="ko-KR" altLang="en-US" dirty="0"/>
          </a:p>
        </p:txBody>
      </p:sp>
      <p:pic>
        <p:nvPicPr>
          <p:cNvPr id="1034" name="Picture 10" descr="Visual Studio 2019 Online Learning Path | Pluralsight">
            <a:extLst>
              <a:ext uri="{FF2B5EF4-FFF2-40B4-BE49-F238E27FC236}">
                <a16:creationId xmlns:a16="http://schemas.microsoft.com/office/drawing/2014/main" id="{5C39FF9F-3C79-4340-9F64-9AC24B97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777" y="13966934"/>
            <a:ext cx="2758419" cy="275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EFD1A4-68B1-4DD1-9BE3-F2C568E36949}"/>
              </a:ext>
            </a:extLst>
          </p:cNvPr>
          <p:cNvSpPr txBox="1"/>
          <p:nvPr/>
        </p:nvSpPr>
        <p:spPr>
          <a:xfrm>
            <a:off x="31936922" y="14757344"/>
            <a:ext cx="9123780" cy="11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VISUAL STUDIO 2019</a:t>
            </a:r>
            <a:endParaRPr lang="ko-KR" altLang="en-US" dirty="0"/>
          </a:p>
        </p:txBody>
      </p:sp>
      <p:pic>
        <p:nvPicPr>
          <p:cNvPr id="1036" name="Picture 12" descr="GitLab] GitLab 설치하기 - devlog.gitlab.io">
            <a:extLst>
              <a:ext uri="{FF2B5EF4-FFF2-40B4-BE49-F238E27FC236}">
                <a16:creationId xmlns:a16="http://schemas.microsoft.com/office/drawing/2014/main" id="{B5437F42-22D1-44FF-BA5B-C5ED2CEA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776" y="17135550"/>
            <a:ext cx="2758419" cy="275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E3887A-7748-45A7-B672-89C0ABA3AA36}"/>
              </a:ext>
            </a:extLst>
          </p:cNvPr>
          <p:cNvSpPr txBox="1"/>
          <p:nvPr/>
        </p:nvSpPr>
        <p:spPr>
          <a:xfrm>
            <a:off x="31936922" y="17960077"/>
            <a:ext cx="9123780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Lab</a:t>
            </a:r>
            <a:endParaRPr lang="ko-KR" altLang="en-US" dirty="0"/>
          </a:p>
        </p:txBody>
      </p:sp>
      <p:pic>
        <p:nvPicPr>
          <p:cNvPr id="1038" name="Picture 14" descr="New Direct3D 12 Feature Level 12_2 (D3D_FEATURE_LEVEL_12_2) | Geeks3D">
            <a:extLst>
              <a:ext uri="{FF2B5EF4-FFF2-40B4-BE49-F238E27FC236}">
                <a16:creationId xmlns:a16="http://schemas.microsoft.com/office/drawing/2014/main" id="{95364DA7-7FC2-44B2-82FF-15F1AB8A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187" y="11479027"/>
            <a:ext cx="2005595" cy="20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5C3132-768F-4B7B-BF16-385F7E7E9641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개발 환경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6C5F96-B65E-44FE-B051-DA4DEA4697D5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6">
        <p:fade/>
      </p:transition>
    </mc:Choice>
    <mc:Fallback xmlns="">
      <p:transition spd="med" advTm="68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CF265-4C43-4AC8-BD59-AFC92D612209}"/>
              </a:ext>
            </a:extLst>
          </p:cNvPr>
          <p:cNvSpPr txBox="1"/>
          <p:nvPr/>
        </p:nvSpPr>
        <p:spPr>
          <a:xfrm>
            <a:off x="5649733" y="21673812"/>
            <a:ext cx="35813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8</a:t>
            </a:r>
            <a:r>
              <a:rPr lang="ko-KR" altLang="en-US" sz="8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명의 플레이어가 마법사 캐릭터의 </a:t>
            </a:r>
            <a:r>
              <a:rPr lang="ko-KR" altLang="en-US" sz="8000" dirty="0">
                <a:solidFill>
                  <a:srgbClr val="00B0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화려한 스킬</a:t>
            </a:r>
            <a:r>
              <a:rPr lang="ko-KR" altLang="en-US" sz="8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을 사용해 </a:t>
            </a:r>
            <a:r>
              <a:rPr lang="ko-KR" altLang="en-US" sz="8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데스</a:t>
            </a:r>
            <a:r>
              <a:rPr lang="ko-KR" altLang="en-US" sz="8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B0604000101010101" pitchFamily="50" charset="-127"/>
              </a:rPr>
              <a:t> 매치를 하는 액션 슈팅 게임</a:t>
            </a:r>
            <a:endParaRPr lang="en-US" altLang="ko-KR" sz="8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75C5AC-30BA-48BD-A17C-90A87BEE27ED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우산, 테이블, 물, 앉아있는이(가) 표시된 사진&#10;&#10;자동 생성된 설명">
            <a:extLst>
              <a:ext uri="{FF2B5EF4-FFF2-40B4-BE49-F238E27FC236}">
                <a16:creationId xmlns:a16="http://schemas.microsoft.com/office/drawing/2014/main" id="{ED41D5C4-E624-42B7-AC93-EAF3FE045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34" y="5824076"/>
            <a:ext cx="31613293" cy="149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- </a:t>
            </a: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캐릭터</a:t>
            </a:r>
            <a:endParaRPr lang="en-US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F4D31-F052-4999-BC73-742ADB24C473}"/>
              </a:ext>
            </a:extLst>
          </p:cNvPr>
          <p:cNvSpPr txBox="1"/>
          <p:nvPr/>
        </p:nvSpPr>
        <p:spPr>
          <a:xfrm>
            <a:off x="27813741" y="7450866"/>
            <a:ext cx="15521884" cy="1498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마법사 캐릭터 리소스를 사용한다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캐릭터의 키는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1M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최대 체력은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100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이동속도는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5m/s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 캐릭터는 고유의 스킬 셋을 가지고 있다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그림 8" descr="장난감, 테이블, 비행, 옅은이(가) 표시된 사진&#10;&#10;자동 생성된 설명">
            <a:extLst>
              <a:ext uri="{FF2B5EF4-FFF2-40B4-BE49-F238E27FC236}">
                <a16:creationId xmlns:a16="http://schemas.microsoft.com/office/drawing/2014/main" id="{44950A97-1F4B-4565-8AB6-F5D7F39A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74" y="7847485"/>
            <a:ext cx="25055267" cy="140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Alexander youngkyu Kim - Summoning Ice Pillars(UE4)">
            <a:extLst>
              <a:ext uri="{FF2B5EF4-FFF2-40B4-BE49-F238E27FC236}">
                <a16:creationId xmlns:a16="http://schemas.microsoft.com/office/drawing/2014/main" id="{AD650868-356C-470D-8E71-939EAD29A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9"/>
          <a:stretch/>
        </p:blipFill>
        <p:spPr bwMode="auto">
          <a:xfrm>
            <a:off x="19937111" y="8735373"/>
            <a:ext cx="7267462" cy="726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Tx/>
              <a:buChar char="-"/>
            </a:pP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캐릭터 별 속성</a:t>
            </a:r>
            <a:endParaRPr lang="en-US" altLang="ko-KR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1026" name="Picture 2" descr="불꽃 스프라이트 이펙트 : 네이버 블로그">
            <a:extLst>
              <a:ext uri="{FF2B5EF4-FFF2-40B4-BE49-F238E27FC236}">
                <a16:creationId xmlns:a16="http://schemas.microsoft.com/office/drawing/2014/main" id="{8AB927A0-FD1D-491E-877E-E1DA773B48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003" y="8735373"/>
            <a:ext cx="7267462" cy="726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78E816-CDC8-49CA-8B79-3B2BF5E6D215}"/>
              </a:ext>
            </a:extLst>
          </p:cNvPr>
          <p:cNvSpPr txBox="1"/>
          <p:nvPr/>
        </p:nvSpPr>
        <p:spPr>
          <a:xfrm>
            <a:off x="8361003" y="16728629"/>
            <a:ext cx="7267462" cy="463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디졸브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노이즈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6275E-5E21-4EB0-BCB6-38C38D6DF6AD}"/>
              </a:ext>
            </a:extLst>
          </p:cNvPr>
          <p:cNvSpPr txBox="1"/>
          <p:nvPr/>
        </p:nvSpPr>
        <p:spPr>
          <a:xfrm>
            <a:off x="19937111" y="16603939"/>
            <a:ext cx="7267462" cy="476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얼음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빛 반사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블룸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C9795-DB4A-49E3-B4AA-BBF3DEFEE175}"/>
              </a:ext>
            </a:extLst>
          </p:cNvPr>
          <p:cNvSpPr txBox="1"/>
          <p:nvPr/>
        </p:nvSpPr>
        <p:spPr>
          <a:xfrm>
            <a:off x="32004773" y="16603939"/>
            <a:ext cx="7267462" cy="463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흑마법</a:t>
            </a: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파티클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왜곡</a:t>
            </a:r>
          </a:p>
        </p:txBody>
      </p:sp>
      <p:pic>
        <p:nvPicPr>
          <p:cNvPr id="1032" name="Picture 8" descr="70+ VFX ideas in 2020 | game effect, game art, visual effects">
            <a:extLst>
              <a:ext uri="{FF2B5EF4-FFF2-40B4-BE49-F238E27FC236}">
                <a16:creationId xmlns:a16="http://schemas.microsoft.com/office/drawing/2014/main" id="{BE239E5D-4A47-4012-A5B4-D290B1AF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499" y="8735372"/>
            <a:ext cx="9680140" cy="726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360B39-09EF-416F-8CA0-8C410D524CEA}"/>
              </a:ext>
            </a:extLst>
          </p:cNvPr>
          <p:cNvSpPr/>
          <p:nvPr/>
        </p:nvSpPr>
        <p:spPr>
          <a:xfrm>
            <a:off x="39627422" y="7713776"/>
            <a:ext cx="4898572" cy="10907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3527B3-8E21-4C9C-B9AA-75CC2649DB11}"/>
              </a:ext>
            </a:extLst>
          </p:cNvPr>
          <p:cNvSpPr/>
          <p:nvPr/>
        </p:nvSpPr>
        <p:spPr>
          <a:xfrm>
            <a:off x="29631314" y="7874673"/>
            <a:ext cx="2437601" cy="10907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8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35B536-9DB2-4674-B47A-989A2F31637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F68EA-C4E4-44BC-B6A9-B24E085F29E2}"/>
              </a:ext>
            </a:extLst>
          </p:cNvPr>
          <p:cNvSpPr txBox="1"/>
          <p:nvPr/>
        </p:nvSpPr>
        <p:spPr>
          <a:xfrm>
            <a:off x="29879997" y="7207041"/>
            <a:ext cx="15521884" cy="1634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스킬과 기본 공격으로 다른 플레이어를 처치한다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1143000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다른 플레이어를 처치하면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킬포인트를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획득한다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1143000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죽은 플레이어는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 뒤에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리스폰한다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1143000" indent="-1143000">
              <a:buFontTx/>
              <a:buChar char="-"/>
            </a:pP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분의 제한시간동안 가장 많은 킬 포인트를 획득한 플레이어가 승리한다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D5AD3596-6DC1-4F0E-A9B0-9A12D910246F}"/>
              </a:ext>
            </a:extLst>
          </p:cNvPr>
          <p:cNvSpPr/>
          <p:nvPr/>
        </p:nvSpPr>
        <p:spPr>
          <a:xfrm>
            <a:off x="16989253" y="2720430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- </a:t>
            </a: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게임 플레이</a:t>
            </a:r>
            <a:endParaRPr lang="en-US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pic>
        <p:nvPicPr>
          <p:cNvPr id="10" name="그림 9" descr="실외, 잔디, 건물, 덮여있는이(가) 표시된 사진&#10;&#10;자동 생성된 설명">
            <a:extLst>
              <a:ext uri="{FF2B5EF4-FFF2-40B4-BE49-F238E27FC236}">
                <a16:creationId xmlns:a16="http://schemas.microsoft.com/office/drawing/2014/main" id="{28F70CDE-BC70-4693-9E4E-DEBE3779F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12" y="7600921"/>
            <a:ext cx="24056910" cy="1470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Vizualus.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5D240-600D-4992-A5F3-4FEF232C3633}"/>
              </a:ext>
            </a:extLst>
          </p:cNvPr>
          <p:cNvSpPr txBox="1"/>
          <p:nvPr/>
        </p:nvSpPr>
        <p:spPr>
          <a:xfrm>
            <a:off x="1415082" y="1744277"/>
            <a:ext cx="19493941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3900" dirty="0">
                <a:solidFill>
                  <a:srgbClr val="31323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Impact" charset="0"/>
              </a:rPr>
              <a:t>게임 소개</a:t>
            </a:r>
            <a:endParaRPr lang="en-US" sz="23900" dirty="0">
              <a:solidFill>
                <a:srgbClr val="31323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Impac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21289-6291-410B-AA98-20AE163F57F6}"/>
              </a:ext>
            </a:extLst>
          </p:cNvPr>
          <p:cNvSpPr/>
          <p:nvPr/>
        </p:nvSpPr>
        <p:spPr>
          <a:xfrm>
            <a:off x="1710580" y="4661226"/>
            <a:ext cx="43691301" cy="296498"/>
          </a:xfrm>
          <a:prstGeom prst="rect">
            <a:avLst/>
          </a:prstGeom>
          <a:solidFill>
            <a:srgbClr val="05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0EAC8239-3825-4368-B5DE-A47D243CBA54}"/>
              </a:ext>
            </a:extLst>
          </p:cNvPr>
          <p:cNvSpPr/>
          <p:nvPr/>
        </p:nvSpPr>
        <p:spPr>
          <a:xfrm>
            <a:off x="16989253" y="2720430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- </a:t>
            </a:r>
            <a:r>
              <a:rPr lang="ko-KR" altLang="en-US" sz="9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 Light" charset="0"/>
              </a:rPr>
              <a:t>맵</a:t>
            </a:r>
            <a:endParaRPr lang="en-US" sz="9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 Light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116576-B8B3-4E8F-A53F-5CC3F91DF17C}"/>
              </a:ext>
            </a:extLst>
          </p:cNvPr>
          <p:cNvCxnSpPr>
            <a:cxnSpLocks/>
          </p:cNvCxnSpPr>
          <p:nvPr/>
        </p:nvCxnSpPr>
        <p:spPr>
          <a:xfrm>
            <a:off x="4180422" y="6991200"/>
            <a:ext cx="166629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BB8F88-F7CC-4CCB-A568-19D2491C1EFE}"/>
              </a:ext>
            </a:extLst>
          </p:cNvPr>
          <p:cNvCxnSpPr>
            <a:cxnSpLocks/>
          </p:cNvCxnSpPr>
          <p:nvPr/>
        </p:nvCxnSpPr>
        <p:spPr>
          <a:xfrm>
            <a:off x="4180422" y="6991200"/>
            <a:ext cx="0" cy="167258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BBF9D2-5964-439B-A80A-8994D6CBDE87}"/>
              </a:ext>
            </a:extLst>
          </p:cNvPr>
          <p:cNvSpPr txBox="1"/>
          <p:nvPr/>
        </p:nvSpPr>
        <p:spPr>
          <a:xfrm>
            <a:off x="11860632" y="5835178"/>
            <a:ext cx="2377877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C7D6B-5E6D-4F29-86F5-4305F9CBB6EC}"/>
              </a:ext>
            </a:extLst>
          </p:cNvPr>
          <p:cNvSpPr txBox="1"/>
          <p:nvPr/>
        </p:nvSpPr>
        <p:spPr>
          <a:xfrm>
            <a:off x="2370201" y="14907484"/>
            <a:ext cx="1875876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0D0F1-253C-4BA0-A124-F8CCE9160687}"/>
              </a:ext>
            </a:extLst>
          </p:cNvPr>
          <p:cNvSpPr txBox="1"/>
          <p:nvPr/>
        </p:nvSpPr>
        <p:spPr>
          <a:xfrm>
            <a:off x="28539015" y="8090233"/>
            <a:ext cx="15521884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마을 배경의 </a:t>
            </a: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맵이다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맵의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크기는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75 x 75 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유닛이다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배경에 어울리는 오브젝트 들로 구성한다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98648" lvl="1" indent="-1143000">
              <a:buFontTx/>
              <a:buChar char="-"/>
            </a:pPr>
            <a:endParaRPr lang="en-US" altLang="ko-KR" sz="8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98648" lvl="1" indent="-1143000">
              <a:buFontTx/>
              <a:buChar char="-"/>
            </a:pP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플레이어의 속도 기준으로 한바퀴에 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분이 소요됩니다</a:t>
            </a:r>
            <a:r>
              <a:rPr lang="en-US" altLang="ko-KR" sz="8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20" name="그림 19" descr="식물, 나무이(가) 표시된 사진&#10;&#10;자동 생성된 설명">
            <a:extLst>
              <a:ext uri="{FF2B5EF4-FFF2-40B4-BE49-F238E27FC236}">
                <a16:creationId xmlns:a16="http://schemas.microsoft.com/office/drawing/2014/main" id="{781CE2AA-B5FF-4936-9713-443F0AB4B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723" y="20287044"/>
            <a:ext cx="3674538" cy="3430010"/>
          </a:xfrm>
          <a:prstGeom prst="rect">
            <a:avLst/>
          </a:prstGeom>
        </p:spPr>
      </p:pic>
      <p:pic>
        <p:nvPicPr>
          <p:cNvPr id="22" name="그림 21" descr="앉아있는, 어두운이(가) 표시된 사진&#10;&#10;자동 생성된 설명">
            <a:extLst>
              <a:ext uri="{FF2B5EF4-FFF2-40B4-BE49-F238E27FC236}">
                <a16:creationId xmlns:a16="http://schemas.microsoft.com/office/drawing/2014/main" id="{F1585724-EA10-4D24-BB2B-862F07E9F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746" y="16175909"/>
            <a:ext cx="4152492" cy="3709559"/>
          </a:xfrm>
          <a:prstGeom prst="rect">
            <a:avLst/>
          </a:prstGeom>
        </p:spPr>
      </p:pic>
      <p:pic>
        <p:nvPicPr>
          <p:cNvPr id="24" name="그림 23" descr="비행기이(가) 표시된 사진&#10;&#10;자동 생성된 설명">
            <a:extLst>
              <a:ext uri="{FF2B5EF4-FFF2-40B4-BE49-F238E27FC236}">
                <a16:creationId xmlns:a16="http://schemas.microsoft.com/office/drawing/2014/main" id="{BDE78EDD-622F-4FC5-83BE-70AD64257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666" y="10480537"/>
            <a:ext cx="3673789" cy="57035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70F33AA-9817-4A45-94FF-F037420C8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912" y="6078325"/>
            <a:ext cx="5130159" cy="4495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1F2939-B4E5-4F62-9F3C-4AB6C1A86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77" y="7054108"/>
            <a:ext cx="16662946" cy="16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2">
        <p:fade/>
      </p:transition>
    </mc:Choice>
    <mc:Fallback xmlns="">
      <p:transition spd="med" advTm="5242">
        <p:fade/>
      </p:transition>
    </mc:Fallback>
  </mc:AlternateContent>
  <p:extLst>
    <p:ext uri="{E180D4A7-C9FB-4DFB-919C-405C955672EB}">
      <p14:showEvtLst xmlns:p14="http://schemas.microsoft.com/office/powerpoint/2010/main">
        <p14:playEvt time="1" objId="10"/>
        <p14:stopEvt time="5242" objId="10"/>
      </p14:showEvtLst>
    </p:ext>
  </p:extLst>
</p:sld>
</file>

<file path=ppt/theme/theme1.xml><?xml version="1.0" encoding="utf-8"?>
<a:theme xmlns:a="http://schemas.openxmlformats.org/drawingml/2006/main" name="1_Dark Backgroun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timate Vizualus Template">
      <a:majorFont>
        <a:latin typeface="Roboto Th"/>
        <a:ea typeface=""/>
        <a:cs typeface=""/>
      </a:majorFont>
      <a:minorFont>
        <a:latin typeface="Roboto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9564</TotalTime>
  <Words>1329</Words>
  <Application>Microsoft Office PowerPoint</Application>
  <PresentationFormat>사용자 지정</PresentationFormat>
  <Paragraphs>314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Roboto Lt</vt:lpstr>
      <vt:lpstr>Whitney</vt:lpstr>
      <vt:lpstr>맑은 고딕</vt:lpstr>
      <vt:lpstr>배달의민족 한나체 Pro</vt:lpstr>
      <vt:lpstr>Arial</vt:lpstr>
      <vt:lpstr>Calibri</vt:lpstr>
      <vt:lpstr>Calibri Light</vt:lpstr>
      <vt:lpstr>Impact</vt:lpstr>
      <vt:lpstr>Wingdings</vt:lpstr>
      <vt:lpstr>1_Dark Background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Andrius Rudys</dc:creator>
  <cp:lastModifiedBy>덕규 김</cp:lastModifiedBy>
  <cp:revision>303</cp:revision>
  <dcterms:created xsi:type="dcterms:W3CDTF">2015-11-02T19:59:48Z</dcterms:created>
  <dcterms:modified xsi:type="dcterms:W3CDTF">2020-12-08T14:24:03Z</dcterms:modified>
</cp:coreProperties>
</file>